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6" r:id="rId5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FE"/>
    <a:srgbClr val="144856"/>
    <a:srgbClr val="175A68"/>
    <a:srgbClr val="FE5E00"/>
    <a:srgbClr val="F8B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9D68D7-A51B-425F-B76A-38BD2F54F6CA}" v="1" dt="2023-03-22T15:31:49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0688" autoAdjust="0"/>
  </p:normalViewPr>
  <p:slideViewPr>
    <p:cSldViewPr snapToGrid="0">
      <p:cViewPr varScale="1">
        <p:scale>
          <a:sx n="34" d="100"/>
          <a:sy n="34" d="100"/>
        </p:scale>
        <p:origin x="33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4" tIns="45716" rIns="91434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4" tIns="45716" rIns="91434" bIns="45716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6" rIns="91434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34" tIns="45716" rIns="91434" bIns="4571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4" tIns="45716" rIns="91434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4" tIns="45716" rIns="91434" bIns="45716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emf"/><Relationship Id="rId26" Type="http://schemas.openxmlformats.org/officeDocument/2006/relationships/image" Target="../media/image22.emf"/><Relationship Id="rId39" Type="http://schemas.openxmlformats.org/officeDocument/2006/relationships/image" Target="../media/image34.png"/><Relationship Id="rId21" Type="http://schemas.openxmlformats.org/officeDocument/2006/relationships/image" Target="../media/image18.emf"/><Relationship Id="rId34" Type="http://schemas.openxmlformats.org/officeDocument/2006/relationships/image" Target="../media/image29.emf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5" Type="http://schemas.openxmlformats.org/officeDocument/2006/relationships/image" Target="../media/image21.emf"/><Relationship Id="rId33" Type="http://schemas.openxmlformats.org/officeDocument/2006/relationships/image" Target="../media/image28.emf"/><Relationship Id="rId38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20" Type="http://schemas.openxmlformats.org/officeDocument/2006/relationships/image" Target="../media/image17.emf"/><Relationship Id="rId29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hyperlink" Target="http://www.freestockphotos.biz/stockphoto/17116" TargetMode="External"/><Relationship Id="rId24" Type="http://schemas.openxmlformats.org/officeDocument/2006/relationships/image" Target="../media/image20.jpeg"/><Relationship Id="rId32" Type="http://schemas.openxmlformats.org/officeDocument/2006/relationships/hyperlink" Target="https://en.wikipedia.org/wiki/Rosa_Parks" TargetMode="External"/><Relationship Id="rId37" Type="http://schemas.openxmlformats.org/officeDocument/2006/relationships/image" Target="../media/image32.png"/><Relationship Id="rId5" Type="http://schemas.openxmlformats.org/officeDocument/2006/relationships/image" Target="../media/image3.emf"/><Relationship Id="rId15" Type="http://schemas.openxmlformats.org/officeDocument/2006/relationships/image" Target="../media/image12.emf"/><Relationship Id="rId23" Type="http://schemas.openxmlformats.org/officeDocument/2006/relationships/hyperlink" Target="https://en.wikipedia.org/wiki/Recycling" TargetMode="External"/><Relationship Id="rId28" Type="http://schemas.openxmlformats.org/officeDocument/2006/relationships/image" Target="../media/image24.emf"/><Relationship Id="rId36" Type="http://schemas.openxmlformats.org/officeDocument/2006/relationships/image" Target="../media/image31.png"/><Relationship Id="rId10" Type="http://schemas.openxmlformats.org/officeDocument/2006/relationships/image" Target="../media/image8.png"/><Relationship Id="rId19" Type="http://schemas.openxmlformats.org/officeDocument/2006/relationships/image" Target="../media/image16.emf"/><Relationship Id="rId31" Type="http://schemas.openxmlformats.org/officeDocument/2006/relationships/image" Target="../media/image27.jpeg"/><Relationship Id="rId4" Type="http://schemas.openxmlformats.org/officeDocument/2006/relationships/image" Target="../media/image2.emf"/><Relationship Id="rId9" Type="http://schemas.openxmlformats.org/officeDocument/2006/relationships/image" Target="../media/image7.emf"/><Relationship Id="rId14" Type="http://schemas.openxmlformats.org/officeDocument/2006/relationships/image" Target="../media/image11.emf"/><Relationship Id="rId22" Type="http://schemas.openxmlformats.org/officeDocument/2006/relationships/image" Target="../media/image19.png"/><Relationship Id="rId27" Type="http://schemas.openxmlformats.org/officeDocument/2006/relationships/image" Target="../media/image23.emf"/><Relationship Id="rId30" Type="http://schemas.openxmlformats.org/officeDocument/2006/relationships/image" Target="../media/image26.emf"/><Relationship Id="rId35" Type="http://schemas.openxmlformats.org/officeDocument/2006/relationships/image" Target="../media/image30.png"/><Relationship Id="rId8" Type="http://schemas.openxmlformats.org/officeDocument/2006/relationships/image" Target="../media/image6.emf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0" y="0"/>
            <a:ext cx="9726896" cy="17640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248828" y="176434"/>
            <a:ext cx="9366739" cy="17260002"/>
          </a:xfrm>
          <a:prstGeom prst="rect">
            <a:avLst/>
          </a:prstGeom>
          <a:solidFill>
            <a:srgbClr val="EAF6F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1928850" y="15435188"/>
            <a:ext cx="6600242" cy="6977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Feelings &amp; Special People             New beginnings</a:t>
            </a:r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338986" y="11366453"/>
            <a:ext cx="2865892" cy="2381372"/>
          </a:xfrm>
          <a:prstGeom prst="blockArc">
            <a:avLst>
              <a:gd name="adj1" fmla="val 10820568"/>
              <a:gd name="adj2" fmla="val 21390888"/>
              <a:gd name="adj3" fmla="val 2720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1987826" y="13346111"/>
            <a:ext cx="5811629" cy="6440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Staying safe</a:t>
            </a:r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2503521" y="9144608"/>
            <a:ext cx="2875618" cy="2535250"/>
          </a:xfrm>
          <a:prstGeom prst="blockArc">
            <a:avLst>
              <a:gd name="adj1" fmla="val 11466632"/>
              <a:gd name="adj2" fmla="val 21569576"/>
              <a:gd name="adj3" fmla="val 26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3930064" y="8979567"/>
            <a:ext cx="3878195" cy="653183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Social Action: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Around Us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80" y="6821733"/>
            <a:ext cx="5668666" cy="6173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Different Types of families            Growth Mindset</a:t>
            </a:r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58789" y="4966051"/>
            <a:ext cx="2763038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211500" y="2719134"/>
            <a:ext cx="2856377" cy="2333599"/>
          </a:xfrm>
          <a:prstGeom prst="blockArc">
            <a:avLst>
              <a:gd name="adj1" fmla="val 11278578"/>
              <a:gd name="adj2" fmla="val 21221129"/>
              <a:gd name="adj3" fmla="val 2553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14182" y="4679976"/>
            <a:ext cx="5733212" cy="6104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Healthy Bodies                   Feeling Included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5213538" y="2467750"/>
            <a:ext cx="2594721" cy="6255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Healthy Minds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715959" y="15375467"/>
            <a:ext cx="125821" cy="21207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877069" y="16014312"/>
            <a:ext cx="1" cy="437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D5654B3-6730-9743-8B5B-BB63078882F5}"/>
              </a:ext>
            </a:extLst>
          </p:cNvPr>
          <p:cNvCxnSpPr>
            <a:cxnSpLocks/>
          </p:cNvCxnSpPr>
          <p:nvPr/>
        </p:nvCxnSpPr>
        <p:spPr>
          <a:xfrm>
            <a:off x="5517048" y="15233630"/>
            <a:ext cx="1" cy="41624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EC5DD08-7C41-49BE-85D1-0F4C9E71719A}"/>
              </a:ext>
            </a:extLst>
          </p:cNvPr>
          <p:cNvGrpSpPr/>
          <p:nvPr/>
        </p:nvGrpSpPr>
        <p:grpSpPr>
          <a:xfrm>
            <a:off x="8267509" y="15090836"/>
            <a:ext cx="1214980" cy="1304869"/>
            <a:chOff x="7701111" y="15094413"/>
            <a:chExt cx="1214980" cy="1304869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E0765AE-687C-4E8D-A7CC-55342F5008AC}"/>
                </a:ext>
              </a:extLst>
            </p:cNvPr>
            <p:cNvSpPr/>
            <p:nvPr/>
          </p:nvSpPr>
          <p:spPr>
            <a:xfrm>
              <a:off x="7701111" y="15094413"/>
              <a:ext cx="1214980" cy="13048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CB931778-C0A2-4853-9BF0-8CB0136DCAEF}"/>
                </a:ext>
              </a:extLst>
            </p:cNvPr>
            <p:cNvSpPr/>
            <p:nvPr/>
          </p:nvSpPr>
          <p:spPr>
            <a:xfrm>
              <a:off x="7877367" y="15289249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C62910D4-2960-438F-B784-35FF3F42EBFA}"/>
                </a:ext>
              </a:extLst>
            </p:cNvPr>
            <p:cNvSpPr txBox="1"/>
            <p:nvPr/>
          </p:nvSpPr>
          <p:spPr>
            <a:xfrm>
              <a:off x="7880974" y="15407188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A10D33B5-9E99-4250-8688-7D7A7C6B89B4}"/>
                </a:ext>
              </a:extLst>
            </p:cNvPr>
            <p:cNvSpPr txBox="1"/>
            <p:nvPr/>
          </p:nvSpPr>
          <p:spPr>
            <a:xfrm>
              <a:off x="7877367" y="15372394"/>
              <a:ext cx="841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</p:grpSp>
      <p:pic>
        <p:nvPicPr>
          <p:cNvPr id="305" name="Picture 304">
            <a:extLst>
              <a:ext uri="{FF2B5EF4-FFF2-40B4-BE49-F238E27FC236}">
                <a16:creationId xmlns:a16="http://schemas.microsoft.com/office/drawing/2014/main" id="{E304DD7A-D85F-4348-9C65-6228EB997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8" t="38876" r="72678" b="44889"/>
          <a:stretch/>
        </p:blipFill>
        <p:spPr>
          <a:xfrm>
            <a:off x="7931376" y="203864"/>
            <a:ext cx="1531124" cy="837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4B049-F74B-48F1-A036-FC00BC393C00}"/>
              </a:ext>
            </a:extLst>
          </p:cNvPr>
          <p:cNvSpPr txBox="1"/>
          <p:nvPr/>
        </p:nvSpPr>
        <p:spPr>
          <a:xfrm>
            <a:off x="7289966" y="956135"/>
            <a:ext cx="23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KS1 PSHE Education Learning Journey</a:t>
            </a: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574763" y="13616869"/>
            <a:ext cx="2847722" cy="2184400"/>
          </a:xfrm>
          <a:prstGeom prst="blockArc">
            <a:avLst>
              <a:gd name="adj1" fmla="val 10905403"/>
              <a:gd name="adj2" fmla="val 85133"/>
              <a:gd name="adj3" fmla="val 3212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9572BB-1F95-4931-92B0-89785A4E9968}"/>
              </a:ext>
            </a:extLst>
          </p:cNvPr>
          <p:cNvSpPr txBox="1"/>
          <p:nvPr/>
        </p:nvSpPr>
        <p:spPr>
          <a:xfrm>
            <a:off x="6619399" y="14788343"/>
            <a:ext cx="1321053" cy="664012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What are our ground rules in PSHE lessons?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C48309B-9712-4666-94B7-6A5C70EEFD78}"/>
              </a:ext>
            </a:extLst>
          </p:cNvPr>
          <p:cNvSpPr txBox="1"/>
          <p:nvPr/>
        </p:nvSpPr>
        <p:spPr>
          <a:xfrm>
            <a:off x="5213538" y="16392658"/>
            <a:ext cx="1390039" cy="851297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What are the differences between Yr. R and Yr. 1?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64C85C3-FAE6-4064-916E-475DD75145B5}"/>
              </a:ext>
            </a:extLst>
          </p:cNvPr>
          <p:cNvSpPr txBox="1"/>
          <p:nvPr/>
        </p:nvSpPr>
        <p:spPr>
          <a:xfrm>
            <a:off x="4656412" y="14799022"/>
            <a:ext cx="1677349" cy="476726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How can I climb out of the learning pit?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>
            <a:off x="3625970" y="15332474"/>
            <a:ext cx="1" cy="32520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CFED35D3-FB05-40ED-B8A6-608A52B435FF}"/>
              </a:ext>
            </a:extLst>
          </p:cNvPr>
          <p:cNvSpPr txBox="1"/>
          <p:nvPr/>
        </p:nvSpPr>
        <p:spPr>
          <a:xfrm>
            <a:off x="3052609" y="14728732"/>
            <a:ext cx="1559256" cy="664012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How can emotions change people’s behaviour?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DCFADFF-18E9-314C-BA93-B0E2EAA0B395}"/>
              </a:ext>
            </a:extLst>
          </p:cNvPr>
          <p:cNvCxnSpPr>
            <a:cxnSpLocks/>
          </p:cNvCxnSpPr>
          <p:nvPr/>
        </p:nvCxnSpPr>
        <p:spPr>
          <a:xfrm flipV="1">
            <a:off x="4171174" y="16014312"/>
            <a:ext cx="1" cy="44878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42419668-E8A0-4F9A-9CFF-35F347A0148E}"/>
              </a:ext>
            </a:extLst>
          </p:cNvPr>
          <p:cNvSpPr txBox="1"/>
          <p:nvPr/>
        </p:nvSpPr>
        <p:spPr>
          <a:xfrm>
            <a:off x="3523867" y="16386319"/>
            <a:ext cx="1267471" cy="851297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 are feelings and how can I show them?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CABD94-8106-F04E-93C4-2DBA3B817C6C}"/>
              </a:ext>
            </a:extLst>
          </p:cNvPr>
          <p:cNvCxnSpPr>
            <a:cxnSpLocks/>
          </p:cNvCxnSpPr>
          <p:nvPr/>
        </p:nvCxnSpPr>
        <p:spPr>
          <a:xfrm>
            <a:off x="2239649" y="15309070"/>
            <a:ext cx="0" cy="3486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096D7F94-8368-426E-8505-43629E0A3ABE}"/>
              </a:ext>
            </a:extLst>
          </p:cNvPr>
          <p:cNvSpPr txBox="1"/>
          <p:nvPr/>
        </p:nvSpPr>
        <p:spPr>
          <a:xfrm>
            <a:off x="1664741" y="14293892"/>
            <a:ext cx="1304221" cy="1038582"/>
          </a:xfrm>
          <a:prstGeom prst="wedgeRoundRectCallout">
            <a:avLst>
              <a:gd name="adj1" fmla="val 17086"/>
              <a:gd name="adj2" fmla="val 58121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Who are the special people in my life and why are they special?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0E206EE6-865A-4481-AD05-41ECD8E6CDA1}"/>
              </a:ext>
            </a:extLst>
          </p:cNvPr>
          <p:cNvCxnSpPr>
            <a:cxnSpLocks/>
          </p:cNvCxnSpPr>
          <p:nvPr/>
        </p:nvCxnSpPr>
        <p:spPr>
          <a:xfrm flipV="1">
            <a:off x="2469204" y="16020106"/>
            <a:ext cx="0" cy="55692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F3FB837B-895E-4FA7-B5AE-BC2858303871}"/>
              </a:ext>
            </a:extLst>
          </p:cNvPr>
          <p:cNvSpPr txBox="1"/>
          <p:nvPr/>
        </p:nvSpPr>
        <p:spPr>
          <a:xfrm>
            <a:off x="1709850" y="16554062"/>
            <a:ext cx="1518708" cy="476726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What makes me special?</a:t>
            </a:r>
          </a:p>
        </p:txBody>
      </p:sp>
      <p:sp>
        <p:nvSpPr>
          <p:cNvPr id="330" name="Block Arc 329">
            <a:extLst>
              <a:ext uri="{FF2B5EF4-FFF2-40B4-BE49-F238E27FC236}">
                <a16:creationId xmlns:a16="http://schemas.microsoft.com/office/drawing/2014/main" id="{41292E0F-EA02-435E-B4F7-8098839C25C5}"/>
              </a:ext>
            </a:extLst>
          </p:cNvPr>
          <p:cNvSpPr/>
          <p:nvPr/>
        </p:nvSpPr>
        <p:spPr>
          <a:xfrm rot="16200000">
            <a:off x="567939" y="721604"/>
            <a:ext cx="2589341" cy="2154050"/>
          </a:xfrm>
          <a:prstGeom prst="blockArc">
            <a:avLst>
              <a:gd name="adj1" fmla="val 10935422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5400000">
            <a:off x="1734453" y="424314"/>
            <a:ext cx="938427" cy="735967"/>
          </a:xfrm>
          <a:prstGeom prst="triangle">
            <a:avLst>
              <a:gd name="adj" fmla="val 4536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49B6AD67-3573-44DA-8172-EF47D7A43B53}"/>
              </a:ext>
            </a:extLst>
          </p:cNvPr>
          <p:cNvSpPr txBox="1"/>
          <p:nvPr/>
        </p:nvSpPr>
        <p:spPr>
          <a:xfrm>
            <a:off x="2910790" y="12664521"/>
            <a:ext cx="1304221" cy="476726"/>
          </a:xfrm>
          <a:prstGeom prst="wedgeRoundRectCallout">
            <a:avLst>
              <a:gd name="adj1" fmla="val 17086"/>
              <a:gd name="adj2" fmla="val 58121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 keeps me safe at school?</a:t>
            </a:r>
          </a:p>
        </p:txBody>
      </p: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F3BCFC65-04E3-4062-9AFB-5ACCF954BBB7}"/>
              </a:ext>
            </a:extLst>
          </p:cNvPr>
          <p:cNvCxnSpPr>
            <a:cxnSpLocks/>
            <a:stCxn id="325" idx="2"/>
          </p:cNvCxnSpPr>
          <p:nvPr/>
        </p:nvCxnSpPr>
        <p:spPr>
          <a:xfrm flipH="1">
            <a:off x="3522241" y="13141247"/>
            <a:ext cx="40660" cy="39994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TextBox 350">
            <a:extLst>
              <a:ext uri="{FF2B5EF4-FFF2-40B4-BE49-F238E27FC236}">
                <a16:creationId xmlns:a16="http://schemas.microsoft.com/office/drawing/2014/main" id="{62379A49-6903-4E4D-8928-C1EB74106767}"/>
              </a:ext>
            </a:extLst>
          </p:cNvPr>
          <p:cNvSpPr txBox="1"/>
          <p:nvPr/>
        </p:nvSpPr>
        <p:spPr>
          <a:xfrm>
            <a:off x="3336158" y="14069692"/>
            <a:ext cx="1304221" cy="476726"/>
          </a:xfrm>
          <a:prstGeom prst="wedgeRoundRectCallout">
            <a:avLst>
              <a:gd name="adj1" fmla="val 17086"/>
              <a:gd name="adj2" fmla="val 58121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 keeps me safe outside?</a:t>
            </a:r>
          </a:p>
        </p:txBody>
      </p: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7F318399-F26F-4E27-ADEF-54D131143B1A}"/>
              </a:ext>
            </a:extLst>
          </p:cNvPr>
          <p:cNvCxnSpPr>
            <a:cxnSpLocks/>
          </p:cNvCxnSpPr>
          <p:nvPr/>
        </p:nvCxnSpPr>
        <p:spPr>
          <a:xfrm flipV="1">
            <a:off x="3876239" y="13845951"/>
            <a:ext cx="6694" cy="29607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82194C8-4B47-4F31-9225-A9394CCDD042}"/>
              </a:ext>
            </a:extLst>
          </p:cNvPr>
          <p:cNvSpPr/>
          <p:nvPr/>
        </p:nvSpPr>
        <p:spPr>
          <a:xfrm>
            <a:off x="4230986" y="12555629"/>
            <a:ext cx="1484556" cy="91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keep ourselves safe by, and on the road?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18C3F855-6C54-4D88-8B1F-ABA92AB21C14}"/>
              </a:ext>
            </a:extLst>
          </p:cNvPr>
          <p:cNvCxnSpPr>
            <a:cxnSpLocks/>
          </p:cNvCxnSpPr>
          <p:nvPr/>
        </p:nvCxnSpPr>
        <p:spPr>
          <a:xfrm>
            <a:off x="5124421" y="13128215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22F5FA-2761-42C4-8686-756BCB6295FC}"/>
              </a:ext>
            </a:extLst>
          </p:cNvPr>
          <p:cNvSpPr/>
          <p:nvPr/>
        </p:nvSpPr>
        <p:spPr>
          <a:xfrm>
            <a:off x="5747492" y="12649366"/>
            <a:ext cx="2310283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keep ourselves safe with people we do not know?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10F69CDD-C67D-4567-AB53-E846E545B763}"/>
              </a:ext>
            </a:extLst>
          </p:cNvPr>
          <p:cNvSpPr/>
          <p:nvPr/>
        </p:nvSpPr>
        <p:spPr>
          <a:xfrm>
            <a:off x="6438721" y="14157819"/>
            <a:ext cx="1304221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keep ourselves safe at home?</a:t>
            </a:r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50564610-FDE3-4019-AFD0-E3B355B6266E}"/>
              </a:ext>
            </a:extLst>
          </p:cNvPr>
          <p:cNvCxnSpPr>
            <a:cxnSpLocks/>
          </p:cNvCxnSpPr>
          <p:nvPr/>
        </p:nvCxnSpPr>
        <p:spPr>
          <a:xfrm flipV="1">
            <a:off x="7289966" y="13800217"/>
            <a:ext cx="0" cy="4155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Rectangle 356">
            <a:extLst>
              <a:ext uri="{FF2B5EF4-FFF2-40B4-BE49-F238E27FC236}">
                <a16:creationId xmlns:a16="http://schemas.microsoft.com/office/drawing/2014/main" id="{2513CE0D-7D87-44EA-8013-34D1F7690649}"/>
              </a:ext>
            </a:extLst>
          </p:cNvPr>
          <p:cNvSpPr/>
          <p:nvPr/>
        </p:nvSpPr>
        <p:spPr>
          <a:xfrm>
            <a:off x="7964314" y="13897686"/>
            <a:ext cx="1229907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keep ourselves safe online ?</a:t>
            </a:r>
          </a:p>
        </p:txBody>
      </p: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A3489CCF-70F3-45CE-9440-DE619219AF0B}"/>
              </a:ext>
            </a:extLst>
          </p:cNvPr>
          <p:cNvCxnSpPr>
            <a:cxnSpLocks/>
          </p:cNvCxnSpPr>
          <p:nvPr/>
        </p:nvCxnSpPr>
        <p:spPr>
          <a:xfrm flipH="1" flipV="1">
            <a:off x="8278729" y="13400318"/>
            <a:ext cx="276709" cy="46950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Block Arc 358">
            <a:extLst>
              <a:ext uri="{FF2B5EF4-FFF2-40B4-BE49-F238E27FC236}">
                <a16:creationId xmlns:a16="http://schemas.microsoft.com/office/drawing/2014/main" id="{E9A77E36-79B8-401B-A9CF-52115A190289}"/>
              </a:ext>
            </a:extLst>
          </p:cNvPr>
          <p:cNvSpPr/>
          <p:nvPr/>
        </p:nvSpPr>
        <p:spPr>
          <a:xfrm rot="5400000" flipH="1">
            <a:off x="6277690" y="7068529"/>
            <a:ext cx="2808181" cy="2314588"/>
          </a:xfrm>
          <a:prstGeom prst="blockArc">
            <a:avLst>
              <a:gd name="adj1" fmla="val 10800000"/>
              <a:gd name="adj2" fmla="val 1492"/>
              <a:gd name="adj3" fmla="val 2593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4472F-02EB-48AF-9C6C-57453DBED179}"/>
              </a:ext>
            </a:extLst>
          </p:cNvPr>
          <p:cNvGrpSpPr/>
          <p:nvPr/>
        </p:nvGrpSpPr>
        <p:grpSpPr>
          <a:xfrm>
            <a:off x="7839054" y="7580070"/>
            <a:ext cx="1214980" cy="1304869"/>
            <a:chOff x="1667186" y="8680935"/>
            <a:chExt cx="1214980" cy="1304869"/>
          </a:xfrm>
        </p:grpSpPr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A35A5061-95DD-4F04-8D1C-A5AE0DF4A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1728" y="9380779"/>
              <a:ext cx="0" cy="346237"/>
            </a:xfrm>
            <a:prstGeom prst="line">
              <a:avLst/>
            </a:prstGeom>
            <a:ln w="1905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F30CF106-B6D9-494F-AA3F-A2B8566D7232}"/>
                </a:ext>
              </a:extLst>
            </p:cNvPr>
            <p:cNvCxnSpPr>
              <a:cxnSpLocks/>
            </p:cNvCxnSpPr>
            <p:nvPr/>
          </p:nvCxnSpPr>
          <p:spPr>
            <a:xfrm>
              <a:off x="2698209" y="8906303"/>
              <a:ext cx="0" cy="342742"/>
            </a:xfrm>
            <a:prstGeom prst="line">
              <a:avLst/>
            </a:prstGeom>
            <a:ln w="1905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7B15162-65EE-4E70-9241-61DECB110DB7}"/>
                </a:ext>
              </a:extLst>
            </p:cNvPr>
            <p:cNvSpPr/>
            <p:nvPr/>
          </p:nvSpPr>
          <p:spPr>
            <a:xfrm>
              <a:off x="1667186" y="8680935"/>
              <a:ext cx="1214980" cy="13048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19CA324-D55C-4FDA-B9F6-24D196E502A3}"/>
                </a:ext>
              </a:extLst>
            </p:cNvPr>
            <p:cNvSpPr/>
            <p:nvPr/>
          </p:nvSpPr>
          <p:spPr>
            <a:xfrm>
              <a:off x="1846857" y="8878900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91B3551-4A3E-42FC-8704-8ABEB2257B40}"/>
                </a:ext>
              </a:extLst>
            </p:cNvPr>
            <p:cNvSpPr txBox="1"/>
            <p:nvPr/>
          </p:nvSpPr>
          <p:spPr>
            <a:xfrm>
              <a:off x="1862057" y="9005918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F9780AC-533F-4E63-A008-E3988A6BE17C}"/>
                </a:ext>
              </a:extLst>
            </p:cNvPr>
            <p:cNvSpPr txBox="1"/>
            <p:nvPr/>
          </p:nvSpPr>
          <p:spPr>
            <a:xfrm>
              <a:off x="1852172" y="8988011"/>
              <a:ext cx="841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D398469-3D35-4DC5-80D5-4CC17B4C5E10}"/>
              </a:ext>
            </a:extLst>
          </p:cNvPr>
          <p:cNvSpPr txBox="1"/>
          <p:nvPr/>
        </p:nvSpPr>
        <p:spPr>
          <a:xfrm>
            <a:off x="311838" y="7603780"/>
            <a:ext cx="2255454" cy="612475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Enrichment &amp; careers related learning opportunities in KS1:</a:t>
            </a:r>
          </a:p>
          <a:p>
            <a:endParaRPr lang="en-GB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The OAT Advantage: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Know how to be kind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Understand what manners are &amp; why they are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#iwill social action opportunity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Pass on a knowledge or skill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Learn your address, including postcode, and your phone number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How to contact emergency services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Be aware of internet safety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Make something you can share with others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Know how to use a knife and fork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Knowledge of important current &amp; historical figures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Learn how to ride a bike </a:t>
            </a:r>
          </a:p>
          <a:p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CRL encounters from: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 member of the school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 person that keeps the children safe, such as a firefighter, police officer, doctor or paramedic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 person that keeps the children healthy, such as a doctor, nurse, midwife, nutritionist or pharmacist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Females working in STEM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 vicar or registrar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192B88E-EF5B-4EE1-BE4E-B633B6622B9F}"/>
              </a:ext>
            </a:extLst>
          </p:cNvPr>
          <p:cNvSpPr/>
          <p:nvPr/>
        </p:nvSpPr>
        <p:spPr>
          <a:xfrm>
            <a:off x="1765421" y="2470694"/>
            <a:ext cx="3515673" cy="6226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Caring for the Environment &amp; Social Responsibility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5A188-AB90-4431-AB92-D06E7796DB9C}"/>
              </a:ext>
            </a:extLst>
          </p:cNvPr>
          <p:cNvSpPr/>
          <p:nvPr/>
        </p:nvSpPr>
        <p:spPr>
          <a:xfrm>
            <a:off x="3931831" y="7683025"/>
            <a:ext cx="958443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family?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4F7FECD-A605-42D6-866D-D71306C1F720}"/>
              </a:ext>
            </a:extLst>
          </p:cNvPr>
          <p:cNvSpPr/>
          <p:nvPr/>
        </p:nvSpPr>
        <p:spPr>
          <a:xfrm>
            <a:off x="2731733" y="7521939"/>
            <a:ext cx="1284653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you spend time with your family?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D7D8DB2-16A5-459E-9557-3CD39968DF5E}"/>
              </a:ext>
            </a:extLst>
          </p:cNvPr>
          <p:cNvSpPr/>
          <p:nvPr/>
        </p:nvSpPr>
        <p:spPr>
          <a:xfrm>
            <a:off x="3871166" y="6007824"/>
            <a:ext cx="1222824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are families different and the same</a:t>
            </a: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4E937E-F943-44F4-ABA2-C23A9F1C8FA8}"/>
              </a:ext>
            </a:extLst>
          </p:cNvPr>
          <p:cNvSpPr/>
          <p:nvPr/>
        </p:nvSpPr>
        <p:spPr>
          <a:xfrm>
            <a:off x="1813568" y="6156905"/>
            <a:ext cx="1686334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a wedding and why do people get married?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599C129-D81E-4E57-8B75-076142C680E4}"/>
              </a:ext>
            </a:extLst>
          </p:cNvPr>
          <p:cNvCxnSpPr>
            <a:cxnSpLocks/>
          </p:cNvCxnSpPr>
          <p:nvPr/>
        </p:nvCxnSpPr>
        <p:spPr>
          <a:xfrm>
            <a:off x="4864317" y="6587550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07E88C1-6C20-43E6-99CF-9F94103D8921}"/>
              </a:ext>
            </a:extLst>
          </p:cNvPr>
          <p:cNvCxnSpPr>
            <a:cxnSpLocks/>
          </p:cNvCxnSpPr>
          <p:nvPr/>
        </p:nvCxnSpPr>
        <p:spPr>
          <a:xfrm>
            <a:off x="3034615" y="6589809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E6F895-4589-4063-96D3-890FF53A11F2}"/>
              </a:ext>
            </a:extLst>
          </p:cNvPr>
          <p:cNvCxnSpPr>
            <a:cxnSpLocks/>
          </p:cNvCxnSpPr>
          <p:nvPr/>
        </p:nvCxnSpPr>
        <p:spPr>
          <a:xfrm flipV="1">
            <a:off x="4356169" y="7314647"/>
            <a:ext cx="0" cy="4155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FCC222-1CB1-47E1-99A8-04D6A0B04CBE}"/>
              </a:ext>
            </a:extLst>
          </p:cNvPr>
          <p:cNvCxnSpPr>
            <a:cxnSpLocks/>
          </p:cNvCxnSpPr>
          <p:nvPr/>
        </p:nvCxnSpPr>
        <p:spPr>
          <a:xfrm flipV="1">
            <a:off x="3270441" y="7314647"/>
            <a:ext cx="0" cy="22194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A1127BF-3188-4E8C-BBC1-8BFD62A6C1B8}"/>
              </a:ext>
            </a:extLst>
          </p:cNvPr>
          <p:cNvSpPr/>
          <p:nvPr/>
        </p:nvSpPr>
        <p:spPr>
          <a:xfrm>
            <a:off x="226900" y="5614145"/>
            <a:ext cx="818501" cy="1166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and who keeps us healthy as we grow up?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32F59A8-B03A-4E59-A164-84EA0B3D0C07}"/>
              </a:ext>
            </a:extLst>
          </p:cNvPr>
          <p:cNvSpPr/>
          <p:nvPr/>
        </p:nvSpPr>
        <p:spPr>
          <a:xfrm>
            <a:off x="42895" y="4585648"/>
            <a:ext cx="1686334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get healthier?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90724BB-4B88-4B52-913E-4E6F3CE514EF}"/>
              </a:ext>
            </a:extLst>
          </p:cNvPr>
          <p:cNvSpPr/>
          <p:nvPr/>
        </p:nvSpPr>
        <p:spPr>
          <a:xfrm>
            <a:off x="3409551" y="4128556"/>
            <a:ext cx="144279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I keep clean &amp; healthy?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27D27B3-2D88-41E0-987A-0748090005E9}"/>
              </a:ext>
            </a:extLst>
          </p:cNvPr>
          <p:cNvSpPr/>
          <p:nvPr/>
        </p:nvSpPr>
        <p:spPr>
          <a:xfrm>
            <a:off x="4013459" y="5281806"/>
            <a:ext cx="130624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can I talk to if things don’t feel right?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F1A523B-A99B-4653-984A-E857529453E3}"/>
              </a:ext>
            </a:extLst>
          </p:cNvPr>
          <p:cNvCxnSpPr>
            <a:cxnSpLocks/>
          </p:cNvCxnSpPr>
          <p:nvPr/>
        </p:nvCxnSpPr>
        <p:spPr>
          <a:xfrm>
            <a:off x="1301595" y="4907305"/>
            <a:ext cx="159592" cy="28065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1688AC-1389-4913-B992-678DBA728E08}"/>
              </a:ext>
            </a:extLst>
          </p:cNvPr>
          <p:cNvCxnSpPr>
            <a:cxnSpLocks/>
          </p:cNvCxnSpPr>
          <p:nvPr/>
        </p:nvCxnSpPr>
        <p:spPr>
          <a:xfrm>
            <a:off x="4313234" y="4523383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4E54DDB-7D84-4AB3-8E6D-D4DE14B9776F}"/>
              </a:ext>
            </a:extLst>
          </p:cNvPr>
          <p:cNvCxnSpPr>
            <a:cxnSpLocks/>
          </p:cNvCxnSpPr>
          <p:nvPr/>
        </p:nvCxnSpPr>
        <p:spPr>
          <a:xfrm flipV="1">
            <a:off x="5274851" y="5163035"/>
            <a:ext cx="0" cy="3339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DA83645-D075-4E02-816C-7343EBEA4B34}"/>
              </a:ext>
            </a:extLst>
          </p:cNvPr>
          <p:cNvCxnSpPr>
            <a:cxnSpLocks/>
          </p:cNvCxnSpPr>
          <p:nvPr/>
        </p:nvCxnSpPr>
        <p:spPr>
          <a:xfrm flipV="1">
            <a:off x="838087" y="5898125"/>
            <a:ext cx="567328" cy="8760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547BA3B0-01FB-46F6-8943-301174A460AF}"/>
              </a:ext>
            </a:extLst>
          </p:cNvPr>
          <p:cNvSpPr/>
          <p:nvPr/>
        </p:nvSpPr>
        <p:spPr>
          <a:xfrm>
            <a:off x="8539022" y="10779057"/>
            <a:ext cx="1013202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does exercise keep me healthy?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36F6483-CA33-4BF7-BCB2-8C4E52E53463}"/>
              </a:ext>
            </a:extLst>
          </p:cNvPr>
          <p:cNvSpPr/>
          <p:nvPr/>
        </p:nvSpPr>
        <p:spPr>
          <a:xfrm>
            <a:off x="6841136" y="12025676"/>
            <a:ext cx="1239986" cy="906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sugar bad for my teeth?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D9BD52A-64E0-4850-82DC-856DB058A2CF}"/>
              </a:ext>
            </a:extLst>
          </p:cNvPr>
          <p:cNvSpPr/>
          <p:nvPr/>
        </p:nvSpPr>
        <p:spPr>
          <a:xfrm>
            <a:off x="6119980" y="10553758"/>
            <a:ext cx="1396927" cy="92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being online be unhealthy?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E97358-6A06-42ED-9A97-76C338777A77}"/>
              </a:ext>
            </a:extLst>
          </p:cNvPr>
          <p:cNvSpPr/>
          <p:nvPr/>
        </p:nvSpPr>
        <p:spPr>
          <a:xfrm>
            <a:off x="5245647" y="11852273"/>
            <a:ext cx="1037700" cy="91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keep healthy in the sun?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3B67A0B-2B06-452E-9EB1-D0D8B9459D1D}"/>
              </a:ext>
            </a:extLst>
          </p:cNvPr>
          <p:cNvSpPr/>
          <p:nvPr/>
        </p:nvSpPr>
        <p:spPr>
          <a:xfrm>
            <a:off x="7255943" y="10376536"/>
            <a:ext cx="102278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much sugar is in my lunch?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3625970" y="11131055"/>
            <a:ext cx="4248295" cy="6787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CRL &amp;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Money Matters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C2D4DEB-DC31-4412-B3A8-275A221C7012}"/>
              </a:ext>
            </a:extLst>
          </p:cNvPr>
          <p:cNvCxnSpPr>
            <a:cxnSpLocks/>
          </p:cNvCxnSpPr>
          <p:nvPr/>
        </p:nvCxnSpPr>
        <p:spPr>
          <a:xfrm>
            <a:off x="6639128" y="13104939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B4246476-7BED-45AD-A8A0-E599FC1928CB}"/>
              </a:ext>
            </a:extLst>
          </p:cNvPr>
          <p:cNvCxnSpPr>
            <a:cxnSpLocks/>
          </p:cNvCxnSpPr>
          <p:nvPr/>
        </p:nvCxnSpPr>
        <p:spPr>
          <a:xfrm flipH="1">
            <a:off x="8574015" y="11563350"/>
            <a:ext cx="265060" cy="18270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676BCF47-63F0-462B-86E8-718FD8499206}"/>
              </a:ext>
            </a:extLst>
          </p:cNvPr>
          <p:cNvSpPr/>
          <p:nvPr/>
        </p:nvSpPr>
        <p:spPr>
          <a:xfrm>
            <a:off x="3607581" y="8508559"/>
            <a:ext cx="1652811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I feel about my beautiful world?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F7E189B-6720-4A8B-B205-C46AE249FFD2}"/>
              </a:ext>
            </a:extLst>
          </p:cNvPr>
          <p:cNvSpPr/>
          <p:nvPr/>
        </p:nvSpPr>
        <p:spPr>
          <a:xfrm>
            <a:off x="4440205" y="9706889"/>
            <a:ext cx="132450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reduce rubbish?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10ADB41-495C-4F22-900B-14C49B50F917}"/>
              </a:ext>
            </a:extLst>
          </p:cNvPr>
          <p:cNvSpPr/>
          <p:nvPr/>
        </p:nvSpPr>
        <p:spPr>
          <a:xfrm>
            <a:off x="5943169" y="8346688"/>
            <a:ext cx="1970703" cy="6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we make new products from things we would have thrown away?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1821CC8-CC0F-483F-8AF4-0AC8B80808D1}"/>
              </a:ext>
            </a:extLst>
          </p:cNvPr>
          <p:cNvSpPr/>
          <p:nvPr/>
        </p:nvSpPr>
        <p:spPr>
          <a:xfrm>
            <a:off x="6481013" y="9768294"/>
            <a:ext cx="174367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make a difference in our class about rubbish?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FD17574-B0AB-44F3-886E-86646BBFD7CE}"/>
              </a:ext>
            </a:extLst>
          </p:cNvPr>
          <p:cNvSpPr/>
          <p:nvPr/>
        </p:nvSpPr>
        <p:spPr>
          <a:xfrm>
            <a:off x="8506382" y="9177921"/>
            <a:ext cx="1013203" cy="1166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take action to create a more eco-friendly school?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676B108-9E7D-4EFC-8F3B-49CF1B5745B2}"/>
              </a:ext>
            </a:extLst>
          </p:cNvPr>
          <p:cNvCxnSpPr>
            <a:cxnSpLocks/>
          </p:cNvCxnSpPr>
          <p:nvPr/>
        </p:nvCxnSpPr>
        <p:spPr>
          <a:xfrm flipH="1" flipV="1">
            <a:off x="8214720" y="9338799"/>
            <a:ext cx="359295" cy="26089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8E3536C-245A-4EA2-9D88-C6FB025684CE}"/>
              </a:ext>
            </a:extLst>
          </p:cNvPr>
          <p:cNvCxnSpPr>
            <a:cxnSpLocks/>
          </p:cNvCxnSpPr>
          <p:nvPr/>
        </p:nvCxnSpPr>
        <p:spPr>
          <a:xfrm flipH="1">
            <a:off x="7786235" y="8900626"/>
            <a:ext cx="13220" cy="22063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AB42A46-E9C4-47E7-8469-270D2C646241}"/>
              </a:ext>
            </a:extLst>
          </p:cNvPr>
          <p:cNvCxnSpPr>
            <a:cxnSpLocks/>
          </p:cNvCxnSpPr>
          <p:nvPr/>
        </p:nvCxnSpPr>
        <p:spPr>
          <a:xfrm flipH="1">
            <a:off x="4317857" y="8900626"/>
            <a:ext cx="13221" cy="3203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D3C93F5-8F7F-4C88-B147-3CA5143C32D0}"/>
              </a:ext>
            </a:extLst>
          </p:cNvPr>
          <p:cNvCxnSpPr>
            <a:cxnSpLocks/>
          </p:cNvCxnSpPr>
          <p:nvPr/>
        </p:nvCxnSpPr>
        <p:spPr>
          <a:xfrm flipV="1">
            <a:off x="4614189" y="9555583"/>
            <a:ext cx="0" cy="387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6C752EE-838E-447E-8D90-79DD5AD9D23F}"/>
              </a:ext>
            </a:extLst>
          </p:cNvPr>
          <p:cNvCxnSpPr>
            <a:cxnSpLocks/>
          </p:cNvCxnSpPr>
          <p:nvPr/>
        </p:nvCxnSpPr>
        <p:spPr>
          <a:xfrm flipV="1">
            <a:off x="7715959" y="9427077"/>
            <a:ext cx="0" cy="387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A05AE9A-6CD5-4541-86EA-D2D3720A82BC}"/>
              </a:ext>
            </a:extLst>
          </p:cNvPr>
          <p:cNvSpPr/>
          <p:nvPr/>
        </p:nvSpPr>
        <p:spPr>
          <a:xfrm>
            <a:off x="4040159" y="11791370"/>
            <a:ext cx="1234692" cy="6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does my money come from?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E81C036-B4BB-46E6-9FBF-B6B3DDC6DDB3}"/>
              </a:ext>
            </a:extLst>
          </p:cNvPr>
          <p:cNvSpPr/>
          <p:nvPr/>
        </p:nvSpPr>
        <p:spPr>
          <a:xfrm>
            <a:off x="2652743" y="11863566"/>
            <a:ext cx="123469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I keep my money safe?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5D3B070-3719-4560-865F-96691B954EDC}"/>
              </a:ext>
            </a:extLst>
          </p:cNvPr>
          <p:cNvSpPr/>
          <p:nvPr/>
        </p:nvSpPr>
        <p:spPr>
          <a:xfrm>
            <a:off x="6383588" y="11128089"/>
            <a:ext cx="1473224" cy="6549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Healthy Me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9B62A-4992-48F0-B271-16B44457B506}"/>
              </a:ext>
            </a:extLst>
          </p:cNvPr>
          <p:cNvSpPr/>
          <p:nvPr/>
        </p:nvSpPr>
        <p:spPr>
          <a:xfrm>
            <a:off x="4358296" y="10459520"/>
            <a:ext cx="123469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 adults get their money?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AB0EAC5-B82B-4159-8073-66C69D040EFD}"/>
              </a:ext>
            </a:extLst>
          </p:cNvPr>
          <p:cNvSpPr/>
          <p:nvPr/>
        </p:nvSpPr>
        <p:spPr>
          <a:xfrm>
            <a:off x="3326259" y="9860926"/>
            <a:ext cx="90175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job would I like to do when I grow up?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3ECB3E4-E576-4E45-8C4B-901C0619E546}"/>
              </a:ext>
            </a:extLst>
          </p:cNvPr>
          <p:cNvCxnSpPr>
            <a:cxnSpLocks/>
          </p:cNvCxnSpPr>
          <p:nvPr/>
        </p:nvCxnSpPr>
        <p:spPr>
          <a:xfrm>
            <a:off x="6420687" y="11030447"/>
            <a:ext cx="8933" cy="2017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4A0A2E3-511B-4349-ABA6-14BF2408A388}"/>
              </a:ext>
            </a:extLst>
          </p:cNvPr>
          <p:cNvCxnSpPr>
            <a:cxnSpLocks/>
          </p:cNvCxnSpPr>
          <p:nvPr/>
        </p:nvCxnSpPr>
        <p:spPr>
          <a:xfrm flipH="1">
            <a:off x="7828559" y="10941231"/>
            <a:ext cx="13221" cy="3203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92608F0-0248-4AB9-89BE-B63B427EB19F}"/>
              </a:ext>
            </a:extLst>
          </p:cNvPr>
          <p:cNvCxnSpPr>
            <a:cxnSpLocks/>
          </p:cNvCxnSpPr>
          <p:nvPr/>
        </p:nvCxnSpPr>
        <p:spPr>
          <a:xfrm flipV="1">
            <a:off x="7403410" y="11663768"/>
            <a:ext cx="0" cy="387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221F1B3-8415-4528-B8BD-7CA17A996D10}"/>
              </a:ext>
            </a:extLst>
          </p:cNvPr>
          <p:cNvCxnSpPr>
            <a:cxnSpLocks/>
          </p:cNvCxnSpPr>
          <p:nvPr/>
        </p:nvCxnSpPr>
        <p:spPr>
          <a:xfrm flipV="1">
            <a:off x="5864457" y="11640335"/>
            <a:ext cx="184325" cy="28098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E99FA2F-86C8-4508-9004-14924C0429DA}"/>
              </a:ext>
            </a:extLst>
          </p:cNvPr>
          <p:cNvCxnSpPr>
            <a:cxnSpLocks/>
          </p:cNvCxnSpPr>
          <p:nvPr/>
        </p:nvCxnSpPr>
        <p:spPr>
          <a:xfrm>
            <a:off x="5207190" y="11063253"/>
            <a:ext cx="100589" cy="4147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3A3AAC8D-CF71-4F8D-903C-45DC657EB230}"/>
              </a:ext>
            </a:extLst>
          </p:cNvPr>
          <p:cNvCxnSpPr>
            <a:cxnSpLocks/>
          </p:cNvCxnSpPr>
          <p:nvPr/>
        </p:nvCxnSpPr>
        <p:spPr>
          <a:xfrm flipV="1">
            <a:off x="3155950" y="11718995"/>
            <a:ext cx="381531" cy="22039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46EB578-2B80-4F94-90F2-952EF7DDAF17}"/>
              </a:ext>
            </a:extLst>
          </p:cNvPr>
          <p:cNvCxnSpPr>
            <a:cxnSpLocks/>
          </p:cNvCxnSpPr>
          <p:nvPr/>
        </p:nvCxnSpPr>
        <p:spPr>
          <a:xfrm flipH="1">
            <a:off x="3607581" y="10797753"/>
            <a:ext cx="219060" cy="3367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CEE3BE5-8967-4B7A-92E7-CB140C64823C}"/>
              </a:ext>
            </a:extLst>
          </p:cNvPr>
          <p:cNvCxnSpPr>
            <a:cxnSpLocks/>
          </p:cNvCxnSpPr>
          <p:nvPr/>
        </p:nvCxnSpPr>
        <p:spPr>
          <a:xfrm flipH="1" flipV="1">
            <a:off x="4034089" y="11797038"/>
            <a:ext cx="53811" cy="1750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BAEB062-B235-4AC3-872E-FB266C63E4B1}"/>
              </a:ext>
            </a:extLst>
          </p:cNvPr>
          <p:cNvSpPr/>
          <p:nvPr/>
        </p:nvSpPr>
        <p:spPr>
          <a:xfrm>
            <a:off x="4919878" y="3925525"/>
            <a:ext cx="154545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make people feel welcome and included?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E44BE74-BF92-47A5-9844-D0C426541651}"/>
              </a:ext>
            </a:extLst>
          </p:cNvPr>
          <p:cNvSpPr/>
          <p:nvPr/>
        </p:nvSpPr>
        <p:spPr>
          <a:xfrm>
            <a:off x="5667060" y="5257304"/>
            <a:ext cx="1174076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</a:t>
            </a:r>
            <a:b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include everyone in our games?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7FDD049-C506-48F0-8AD4-5E02D1A723BF}"/>
              </a:ext>
            </a:extLst>
          </p:cNvPr>
          <p:cNvSpPr/>
          <p:nvPr/>
        </p:nvSpPr>
        <p:spPr>
          <a:xfrm>
            <a:off x="6754567" y="5319547"/>
            <a:ext cx="1448096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we solve problems with friends when we fall out?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7ABE57C-7254-4263-BF9E-CCD789D6B7EE}"/>
              </a:ext>
            </a:extLst>
          </p:cNvPr>
          <p:cNvSpPr/>
          <p:nvPr/>
        </p:nvSpPr>
        <p:spPr>
          <a:xfrm>
            <a:off x="8743836" y="2718451"/>
            <a:ext cx="933373" cy="2071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special things have people done in the past to ensure everyone is included?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28ACED3-66D7-448A-AD55-7514ED8F2584}"/>
              </a:ext>
            </a:extLst>
          </p:cNvPr>
          <p:cNvCxnSpPr>
            <a:cxnSpLocks/>
          </p:cNvCxnSpPr>
          <p:nvPr/>
        </p:nvCxnSpPr>
        <p:spPr>
          <a:xfrm>
            <a:off x="5311482" y="4526013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2173FF3B-FAE1-4D42-AFED-4B7EC17B0E56}"/>
              </a:ext>
            </a:extLst>
          </p:cNvPr>
          <p:cNvCxnSpPr>
            <a:cxnSpLocks/>
          </p:cNvCxnSpPr>
          <p:nvPr/>
        </p:nvCxnSpPr>
        <p:spPr>
          <a:xfrm flipV="1">
            <a:off x="5908557" y="5163035"/>
            <a:ext cx="0" cy="3339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CC508780-047C-4CFA-88A5-8C31EFB88245}"/>
              </a:ext>
            </a:extLst>
          </p:cNvPr>
          <p:cNvCxnSpPr>
            <a:cxnSpLocks/>
          </p:cNvCxnSpPr>
          <p:nvPr/>
        </p:nvCxnSpPr>
        <p:spPr>
          <a:xfrm flipH="1">
            <a:off x="8367871" y="4448336"/>
            <a:ext cx="503721" cy="12849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23F3E339-A6ED-440F-8B80-B01E38C6EBB0}"/>
              </a:ext>
            </a:extLst>
          </p:cNvPr>
          <p:cNvCxnSpPr>
            <a:cxnSpLocks/>
          </p:cNvCxnSpPr>
          <p:nvPr/>
        </p:nvCxnSpPr>
        <p:spPr>
          <a:xfrm flipV="1">
            <a:off x="7566987" y="5187958"/>
            <a:ext cx="0" cy="1896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A1B4049-CE9E-4D2F-B248-4EAEFAD77180}"/>
              </a:ext>
            </a:extLst>
          </p:cNvPr>
          <p:cNvSpPr/>
          <p:nvPr/>
        </p:nvSpPr>
        <p:spPr>
          <a:xfrm>
            <a:off x="6420687" y="3226303"/>
            <a:ext cx="1545452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it important to look after our minds and wellbeing?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ED1A449-114E-4C09-B04B-50D036BCDD76}"/>
              </a:ext>
            </a:extLst>
          </p:cNvPr>
          <p:cNvSpPr/>
          <p:nvPr/>
        </p:nvSpPr>
        <p:spPr>
          <a:xfrm>
            <a:off x="7046475" y="2017956"/>
            <a:ext cx="154545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I describe my emotions?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3B20907E-20A1-41A7-B58E-2F16A2FED035}"/>
              </a:ext>
            </a:extLst>
          </p:cNvPr>
          <p:cNvSpPr/>
          <p:nvPr/>
        </p:nvSpPr>
        <p:spPr>
          <a:xfrm>
            <a:off x="5528313" y="1857054"/>
            <a:ext cx="1622741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screen time and sleep affect the way we feel?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1F5A76E-A94F-4F0E-9257-5B8B1FDA539C}"/>
              </a:ext>
            </a:extLst>
          </p:cNvPr>
          <p:cNvSpPr/>
          <p:nvPr/>
        </p:nvSpPr>
        <p:spPr>
          <a:xfrm>
            <a:off x="4414490" y="3224456"/>
            <a:ext cx="1838890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you look after your feelings and care for yourself?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7550944-DDBD-4127-A9D6-B6B3241C3AFE}"/>
              </a:ext>
            </a:extLst>
          </p:cNvPr>
          <p:cNvSpPr/>
          <p:nvPr/>
        </p:nvSpPr>
        <p:spPr>
          <a:xfrm>
            <a:off x="4087900" y="1775550"/>
            <a:ext cx="1466958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I do to help people feel happier?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CB92289A-8C6B-40F9-B0E1-4B0980CECF97}"/>
              </a:ext>
            </a:extLst>
          </p:cNvPr>
          <p:cNvSpPr/>
          <p:nvPr/>
        </p:nvSpPr>
        <p:spPr>
          <a:xfrm>
            <a:off x="2320596" y="1889197"/>
            <a:ext cx="155895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I do to help the world?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CC11373-C940-422B-A60D-8A19E94FF884}"/>
              </a:ext>
            </a:extLst>
          </p:cNvPr>
          <p:cNvSpPr/>
          <p:nvPr/>
        </p:nvSpPr>
        <p:spPr>
          <a:xfrm>
            <a:off x="2137825" y="3176797"/>
            <a:ext cx="183889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really lives in my local environment?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0963708-A3F0-4F98-BC68-207BD0E09610}"/>
              </a:ext>
            </a:extLst>
          </p:cNvPr>
          <p:cNvSpPr/>
          <p:nvPr/>
        </p:nvSpPr>
        <p:spPr>
          <a:xfrm>
            <a:off x="236735" y="3170248"/>
            <a:ext cx="1517389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I help wildlife?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61FFD1B-7374-410A-923A-8E053C5E7653}"/>
              </a:ext>
            </a:extLst>
          </p:cNvPr>
          <p:cNvCxnSpPr>
            <a:cxnSpLocks/>
          </p:cNvCxnSpPr>
          <p:nvPr/>
        </p:nvCxnSpPr>
        <p:spPr>
          <a:xfrm>
            <a:off x="4356169" y="1889197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58137E5-3F4C-4F15-89ED-6C6CE0A9FC33}"/>
              </a:ext>
            </a:extLst>
          </p:cNvPr>
          <p:cNvCxnSpPr>
            <a:cxnSpLocks/>
          </p:cNvCxnSpPr>
          <p:nvPr/>
        </p:nvCxnSpPr>
        <p:spPr>
          <a:xfrm flipH="1">
            <a:off x="2489968" y="2137724"/>
            <a:ext cx="34203" cy="41531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D8B14FD7-EECE-4B53-A673-1957180F6518}"/>
              </a:ext>
            </a:extLst>
          </p:cNvPr>
          <p:cNvCxnSpPr>
            <a:cxnSpLocks/>
          </p:cNvCxnSpPr>
          <p:nvPr/>
        </p:nvCxnSpPr>
        <p:spPr>
          <a:xfrm flipH="1">
            <a:off x="8051673" y="2475541"/>
            <a:ext cx="86487" cy="32918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F6F2756-F614-47D3-BB02-3BF00244843A}"/>
              </a:ext>
            </a:extLst>
          </p:cNvPr>
          <p:cNvCxnSpPr>
            <a:cxnSpLocks/>
          </p:cNvCxnSpPr>
          <p:nvPr/>
        </p:nvCxnSpPr>
        <p:spPr>
          <a:xfrm>
            <a:off x="5788373" y="2299205"/>
            <a:ext cx="0" cy="2538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5BCA94C-3EF6-4E05-A3B4-108224AB9A1F}"/>
              </a:ext>
            </a:extLst>
          </p:cNvPr>
          <p:cNvCxnSpPr>
            <a:cxnSpLocks/>
          </p:cNvCxnSpPr>
          <p:nvPr/>
        </p:nvCxnSpPr>
        <p:spPr>
          <a:xfrm flipV="1">
            <a:off x="5464473" y="2964665"/>
            <a:ext cx="0" cy="3339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EE3FA26-FAF6-437F-BB83-E2DE756DC732}"/>
              </a:ext>
            </a:extLst>
          </p:cNvPr>
          <p:cNvCxnSpPr>
            <a:cxnSpLocks/>
          </p:cNvCxnSpPr>
          <p:nvPr/>
        </p:nvCxnSpPr>
        <p:spPr>
          <a:xfrm flipV="1">
            <a:off x="7016483" y="2946739"/>
            <a:ext cx="0" cy="3339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46BA96C-91F2-4F61-89E8-151B7F7EEA5E}"/>
              </a:ext>
            </a:extLst>
          </p:cNvPr>
          <p:cNvCxnSpPr>
            <a:cxnSpLocks/>
          </p:cNvCxnSpPr>
          <p:nvPr/>
        </p:nvCxnSpPr>
        <p:spPr>
          <a:xfrm flipH="1" flipV="1">
            <a:off x="2058338" y="2973790"/>
            <a:ext cx="258513" cy="43359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DB9B5352-7D55-44A6-A7B1-556DD27CE80C}"/>
              </a:ext>
            </a:extLst>
          </p:cNvPr>
          <p:cNvCxnSpPr>
            <a:cxnSpLocks/>
          </p:cNvCxnSpPr>
          <p:nvPr/>
        </p:nvCxnSpPr>
        <p:spPr>
          <a:xfrm flipV="1">
            <a:off x="1301595" y="2816570"/>
            <a:ext cx="221294" cy="3888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97CA2908-C87B-42AF-B5A6-4475EA4E8EE9}"/>
              </a:ext>
            </a:extLst>
          </p:cNvPr>
          <p:cNvSpPr/>
          <p:nvPr/>
        </p:nvSpPr>
        <p:spPr>
          <a:xfrm>
            <a:off x="866683" y="4104259"/>
            <a:ext cx="137296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I eat a healthy diet?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93E8B11-F1AE-4F03-8DFF-8524F0BACB68}"/>
              </a:ext>
            </a:extLst>
          </p:cNvPr>
          <p:cNvCxnSpPr>
            <a:cxnSpLocks/>
          </p:cNvCxnSpPr>
          <p:nvPr/>
        </p:nvCxnSpPr>
        <p:spPr>
          <a:xfrm flipH="1">
            <a:off x="1737163" y="4503215"/>
            <a:ext cx="2479" cy="42643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51B08B6-71F2-4C76-A218-12594EA7CE7D}"/>
              </a:ext>
            </a:extLst>
          </p:cNvPr>
          <p:cNvSpPr/>
          <p:nvPr/>
        </p:nvSpPr>
        <p:spPr>
          <a:xfrm>
            <a:off x="1774299" y="5377620"/>
            <a:ext cx="144419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 I have amazing table manners?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2ED2645E-A302-4EC2-A4A2-CB86F183BCC7}"/>
              </a:ext>
            </a:extLst>
          </p:cNvPr>
          <p:cNvCxnSpPr>
            <a:cxnSpLocks/>
          </p:cNvCxnSpPr>
          <p:nvPr/>
        </p:nvCxnSpPr>
        <p:spPr>
          <a:xfrm flipV="1">
            <a:off x="2189012" y="5113932"/>
            <a:ext cx="0" cy="33394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F1292D3-D019-4626-BE64-92456C0DA983}"/>
              </a:ext>
            </a:extLst>
          </p:cNvPr>
          <p:cNvSpPr/>
          <p:nvPr/>
        </p:nvSpPr>
        <p:spPr>
          <a:xfrm>
            <a:off x="2049349" y="4085994"/>
            <a:ext cx="145858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is </a:t>
            </a:r>
            <a:b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sleeping </a:t>
            </a:r>
            <a:b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healthy?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E02CBA9-001A-44E2-B510-7EC2BA8B1DC7}"/>
              </a:ext>
            </a:extLst>
          </p:cNvPr>
          <p:cNvCxnSpPr>
            <a:cxnSpLocks/>
          </p:cNvCxnSpPr>
          <p:nvPr/>
        </p:nvCxnSpPr>
        <p:spPr>
          <a:xfrm>
            <a:off x="3100072" y="4377505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04D88-9AEB-4594-A75D-D4F11850F665}"/>
              </a:ext>
            </a:extLst>
          </p:cNvPr>
          <p:cNvSpPr/>
          <p:nvPr/>
        </p:nvSpPr>
        <p:spPr>
          <a:xfrm>
            <a:off x="8355128" y="6304515"/>
            <a:ext cx="12149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we learn from Resilient Riley and Creative Curtis?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BD47D580-7296-4302-9695-08CF333D11A1}"/>
              </a:ext>
            </a:extLst>
          </p:cNvPr>
          <p:cNvSpPr/>
          <p:nvPr/>
        </p:nvSpPr>
        <p:spPr>
          <a:xfrm>
            <a:off x="5667093" y="7437952"/>
            <a:ext cx="19046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can Petr Participate and Collaborative Twins Jade and Jacob help themselves and other learn?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93F78F9-9CF7-47A2-B742-CB93E5558612}"/>
              </a:ext>
            </a:extLst>
          </p:cNvPr>
          <p:cNvSpPr/>
          <p:nvPr/>
        </p:nvSpPr>
        <p:spPr>
          <a:xfrm>
            <a:off x="5592988" y="6009664"/>
            <a:ext cx="16305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does Independent Isha become an effective learner?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0E243AE-036A-4363-9DE2-BBFDE7C3D0F0}"/>
              </a:ext>
            </a:extLst>
          </p:cNvPr>
          <p:cNvCxnSpPr>
            <a:cxnSpLocks/>
          </p:cNvCxnSpPr>
          <p:nvPr/>
        </p:nvCxnSpPr>
        <p:spPr>
          <a:xfrm flipH="1">
            <a:off x="8529093" y="7114857"/>
            <a:ext cx="52691" cy="36650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BAEB812-3B95-4F53-9858-A0C9A6C93FDC}"/>
              </a:ext>
            </a:extLst>
          </p:cNvPr>
          <p:cNvCxnSpPr>
            <a:cxnSpLocks/>
          </p:cNvCxnSpPr>
          <p:nvPr/>
        </p:nvCxnSpPr>
        <p:spPr>
          <a:xfrm>
            <a:off x="5970261" y="6587144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EB481BF-4B41-4F72-96CC-FA8451198B17}"/>
              </a:ext>
            </a:extLst>
          </p:cNvPr>
          <p:cNvCxnSpPr>
            <a:cxnSpLocks/>
          </p:cNvCxnSpPr>
          <p:nvPr/>
        </p:nvCxnSpPr>
        <p:spPr>
          <a:xfrm flipH="1" flipV="1">
            <a:off x="5764857" y="7351970"/>
            <a:ext cx="23516" cy="25181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5068351-21D8-4499-85D7-ADF22D0565B6}"/>
              </a:ext>
            </a:extLst>
          </p:cNvPr>
          <p:cNvSpPr/>
          <p:nvPr/>
        </p:nvSpPr>
        <p:spPr>
          <a:xfrm>
            <a:off x="6462942" y="4038270"/>
            <a:ext cx="1618180" cy="906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can I be a champion for inclusion?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26E7CC61-CF20-4A28-BB0D-0463EECA18E0}"/>
              </a:ext>
            </a:extLst>
          </p:cNvPr>
          <p:cNvCxnSpPr>
            <a:cxnSpLocks/>
          </p:cNvCxnSpPr>
          <p:nvPr/>
        </p:nvCxnSpPr>
        <p:spPr>
          <a:xfrm flipH="1" flipV="1">
            <a:off x="8246784" y="4803103"/>
            <a:ext cx="292238" cy="24452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0513E87-050E-454D-834E-68CBDA9FCC58}"/>
              </a:ext>
            </a:extLst>
          </p:cNvPr>
          <p:cNvCxnSpPr>
            <a:cxnSpLocks/>
          </p:cNvCxnSpPr>
          <p:nvPr/>
        </p:nvCxnSpPr>
        <p:spPr>
          <a:xfrm flipV="1">
            <a:off x="7799455" y="3596549"/>
            <a:ext cx="395194" cy="50771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8FCF935-A23E-42C4-A6BD-929763C4D3B9}"/>
              </a:ext>
            </a:extLst>
          </p:cNvPr>
          <p:cNvSpPr/>
          <p:nvPr/>
        </p:nvSpPr>
        <p:spPr>
          <a:xfrm>
            <a:off x="8139263" y="4891067"/>
            <a:ext cx="1618180" cy="72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discrimination?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90E3B92-A7EB-46FE-A085-FD5473493B42}"/>
              </a:ext>
            </a:extLst>
          </p:cNvPr>
          <p:cNvSpPr txBox="1"/>
          <p:nvPr/>
        </p:nvSpPr>
        <p:spPr>
          <a:xfrm>
            <a:off x="2871530" y="323411"/>
            <a:ext cx="3558090" cy="1293971"/>
          </a:xfrm>
          <a:prstGeom prst="wedgeRoundRectCallout">
            <a:avLst>
              <a:gd name="adj1" fmla="val 17086"/>
              <a:gd name="adj2" fmla="val 3570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Students will start LKS2: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Knowing who is special in their lives, including their friends and family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Having a basic understanding of healthy choices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With an understanding of how to stay 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With a foundation of CRL and financial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Having had an experience of YSA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B39BC-A73B-F647-B220-3D009C84A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685" y="13541188"/>
            <a:ext cx="735720" cy="952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D1070A-9DBC-F943-9CDE-C736ED089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163" y="16799676"/>
            <a:ext cx="562547" cy="556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E8F9F5-F54B-2D44-A3CD-B62D98DE2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783" y="16248040"/>
            <a:ext cx="1551688" cy="912758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A5BEBC7A-1C1B-AB44-81C4-C6F1D4D65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913" y="13721202"/>
            <a:ext cx="562547" cy="556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B251D2-FD96-604D-9901-056BEA9DC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464" y="16669816"/>
            <a:ext cx="615507" cy="6155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F06F40-AEDA-0241-83EF-FC180C98F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781" y="16661463"/>
            <a:ext cx="644404" cy="644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06E976-99A2-A949-A615-126E9981FC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6146" y="14045884"/>
            <a:ext cx="810965" cy="664012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367F26A1-FB6B-F84E-8C4E-7184D2303E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21694" y="12903092"/>
            <a:ext cx="1067031" cy="9890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39CE89-BB8E-F748-A012-7B50EAE130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1188" y="11624909"/>
            <a:ext cx="792813" cy="792813"/>
          </a:xfrm>
          <a:prstGeom prst="rect">
            <a:avLst/>
          </a:prstGeom>
        </p:spPr>
      </p:pic>
      <p:pic>
        <p:nvPicPr>
          <p:cNvPr id="192" name="Picture 191" descr="A close up of a computer&#10;&#10;Description automatically generated">
            <a:extLst>
              <a:ext uri="{FF2B5EF4-FFF2-40B4-BE49-F238E27FC236}">
                <a16:creationId xmlns:a16="http://schemas.microsoft.com/office/drawing/2014/main" id="{BC01249B-9342-924D-AAD3-99B6BC788F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504160" y="10299280"/>
            <a:ext cx="879627" cy="8153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45AEFA-B973-6A40-9F07-608E87F957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6344" y="10694047"/>
            <a:ext cx="564992" cy="494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4102E1-7471-154A-BC60-40BF65E7C3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9386" y="11639802"/>
            <a:ext cx="386387" cy="4199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299953-3982-304B-9C39-24F2998FDB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2948" y="11598884"/>
            <a:ext cx="756124" cy="7477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5D7BA6-57B8-3F4C-9D1D-72326FBCC2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76295" y="12053101"/>
            <a:ext cx="471030" cy="431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526DD-7860-AC41-B35C-2320A27C19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9698" y="10696948"/>
            <a:ext cx="686186" cy="425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F54EF8-3406-9941-A106-6745EF3ECA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14739" y="10271056"/>
            <a:ext cx="394972" cy="3949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0052E1-CC1A-454D-8739-D74DC9C1E5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18192" y="10997646"/>
            <a:ext cx="1054100" cy="698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1F2829-7A4B-1441-9DF6-5ED0E0D837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83164" y="8345387"/>
            <a:ext cx="661698" cy="661698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7959D57F-3F1E-BC43-A0FC-ABECF5B5FE9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5570573" y="8392243"/>
            <a:ext cx="497893" cy="486691"/>
          </a:xfrm>
          <a:prstGeom prst="rect">
            <a:avLst/>
          </a:prstGeom>
        </p:spPr>
      </p:pic>
      <p:pic>
        <p:nvPicPr>
          <p:cNvPr id="1026" name="Picture 2" descr="Balornock is an Eco Friendly School! |">
            <a:extLst>
              <a:ext uri="{FF2B5EF4-FFF2-40B4-BE49-F238E27FC236}">
                <a16:creationId xmlns:a16="http://schemas.microsoft.com/office/drawing/2014/main" id="{8183BB06-2EFC-124A-BF90-5F35A9AD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9" y="8684035"/>
            <a:ext cx="486062" cy="5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A53216-0FCA-8943-A298-D5C1F591F8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52210" y="9563577"/>
            <a:ext cx="543279" cy="7683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7B64FA-D749-394D-B6F9-4305C0237E2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7133" y="6304515"/>
            <a:ext cx="537364" cy="4799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D5A2B3C-6810-7B4B-A3CB-AFA96974C51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363" y="3928905"/>
            <a:ext cx="446439" cy="52967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18AB0B-FFB0-804C-A312-6F4BE268630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91086" y="3766822"/>
            <a:ext cx="487058" cy="46037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BAE70299-D8B1-C648-B166-0D3290FD86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6" y="5032905"/>
            <a:ext cx="603602" cy="6036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622ADD-2D2D-854C-913F-C1DEE0BB08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1456783">
            <a:off x="3584241" y="3776327"/>
            <a:ext cx="1025016" cy="5540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6A47B59-EF3D-E141-B98A-A39962F2D3D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44705" y="5340849"/>
            <a:ext cx="478104" cy="78545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C40447EB-308C-744E-B5EC-DEC1835A8F0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95599" y="1473551"/>
            <a:ext cx="487058" cy="460370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BC5B2A1F-2B78-FF4A-A99F-54F93389AE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6052" y="1718713"/>
            <a:ext cx="661698" cy="661698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AE694399-BF2C-8540-B960-190FA6458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027" y="1881601"/>
            <a:ext cx="512203" cy="512203"/>
          </a:xfrm>
          <a:prstGeom prst="rect">
            <a:avLst/>
          </a:prstGeom>
        </p:spPr>
      </p:pic>
      <p:pic>
        <p:nvPicPr>
          <p:cNvPr id="57" name="Picture 5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FB0AA38-E21F-FE47-83E0-BDD3FD81FA2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8450714" y="2316934"/>
            <a:ext cx="555594" cy="671783"/>
          </a:xfrm>
          <a:prstGeom prst="rect">
            <a:avLst/>
          </a:prstGeom>
        </p:spPr>
      </p:pic>
      <p:sp>
        <p:nvSpPr>
          <p:cNvPr id="59" name="Oval Callout 58">
            <a:extLst>
              <a:ext uri="{FF2B5EF4-FFF2-40B4-BE49-F238E27FC236}">
                <a16:creationId xmlns:a16="http://schemas.microsoft.com/office/drawing/2014/main" id="{0CEFE560-757E-7849-B131-E95EDFAB99BF}"/>
              </a:ext>
            </a:extLst>
          </p:cNvPr>
          <p:cNvSpPr/>
          <p:nvPr/>
        </p:nvSpPr>
        <p:spPr>
          <a:xfrm>
            <a:off x="8135588" y="5313916"/>
            <a:ext cx="608450" cy="407662"/>
          </a:xfrm>
          <a:prstGeom prst="wedgeEllipseCallout">
            <a:avLst>
              <a:gd name="adj1" fmla="val -48965"/>
              <a:gd name="adj2" fmla="val 63605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3" name="Oval Callout 202">
            <a:extLst>
              <a:ext uri="{FF2B5EF4-FFF2-40B4-BE49-F238E27FC236}">
                <a16:creationId xmlns:a16="http://schemas.microsoft.com/office/drawing/2014/main" id="{9A88E2E1-3C99-BE4E-A8E4-944E8DA6E205}"/>
              </a:ext>
            </a:extLst>
          </p:cNvPr>
          <p:cNvSpPr/>
          <p:nvPr/>
        </p:nvSpPr>
        <p:spPr>
          <a:xfrm flipH="1">
            <a:off x="8502263" y="5531335"/>
            <a:ext cx="608450" cy="407662"/>
          </a:xfrm>
          <a:prstGeom prst="wedgeEllipseCallout">
            <a:avLst>
              <a:gd name="adj1" fmla="val -45263"/>
              <a:gd name="adj2" fmla="val 70235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1DC9DFAC-06D2-8643-9694-8B10D3F67E3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446201">
            <a:off x="1470032" y="3348680"/>
            <a:ext cx="231380" cy="21932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A5623C0-9420-3543-B252-C53F9F751AA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77750" y="3114109"/>
            <a:ext cx="375963" cy="394214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FEC29AB6-2CFA-BE4D-B019-E88E319EA17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9708" y="7247691"/>
            <a:ext cx="988330" cy="1049407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AF9B3C03-23E8-0D48-B6A0-C912EA3AE6C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000" y="7213202"/>
            <a:ext cx="837383" cy="1176575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31CE2C35-FA69-0849-9ED2-A1073096C3E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9713" y="7202643"/>
            <a:ext cx="815854" cy="1127167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ED99874-D67E-4944-AF8A-F906010DE3E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468" y="6013112"/>
            <a:ext cx="757380" cy="1165068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F2F3D268-8F86-FE4B-8530-D0619D9EED6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2230" y="5742153"/>
            <a:ext cx="833287" cy="10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0A2751E6B86478213402698A00FF4" ma:contentTypeVersion="2" ma:contentTypeDescription="Create a new document." ma:contentTypeScope="" ma:versionID="d7d62952725845c96d36722a3d980c84">
  <xsd:schema xmlns:xsd="http://www.w3.org/2001/XMLSchema" xmlns:xs="http://www.w3.org/2001/XMLSchema" xmlns:p="http://schemas.microsoft.com/office/2006/metadata/properties" xmlns:ns2="18fa4597-25e8-4dc6-a070-d25eeefa2746" targetNamespace="http://schemas.microsoft.com/office/2006/metadata/properties" ma:root="true" ma:fieldsID="1d5c8cbb0ae53494292acd7aa9f36a47" ns2:_="">
    <xsd:import namespace="18fa4597-25e8-4dc6-a070-d25eeefa27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4597-25e8-4dc6-a070-d25eeefa2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5A9F42-1509-498D-B8D5-B9F29FEF93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D4D7EF-B112-44EE-9B3F-A983B5E9200E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8fa4597-25e8-4dc6-a070-d25eeefa2746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DA17DD-FB5B-4570-BA7A-A168853C80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a4597-25e8-4dc6-a070-d25eeefa27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18464</TotalTime>
  <Words>755</Words>
  <Application>Microsoft Office PowerPoint</Application>
  <PresentationFormat>Custom</PresentationFormat>
  <Paragraphs>98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Hayley Lockett</cp:lastModifiedBy>
  <cp:revision>262</cp:revision>
  <cp:lastPrinted>2023-03-22T15:31:51Z</cp:lastPrinted>
  <dcterms:created xsi:type="dcterms:W3CDTF">2018-02-08T08:28:53Z</dcterms:created>
  <dcterms:modified xsi:type="dcterms:W3CDTF">2025-09-04T09:48:17Z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0x0101001A70A2751E6B86478213402698A00FF4</vt:lpwstr>
  </property>
</Properties>
</file>