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6"/>
  </p:notesMasterIdLst>
  <p:sldIdLst>
    <p:sldId id="256" r:id="rId5"/>
  </p:sldIdLst>
  <p:sldSz cx="9720263" cy="17640300"/>
  <p:notesSz cx="6865938" cy="9998075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6FE"/>
    <a:srgbClr val="144856"/>
    <a:srgbClr val="175A68"/>
    <a:srgbClr val="FE5E00"/>
    <a:srgbClr val="F8B30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0688" autoAdjust="0"/>
  </p:normalViewPr>
  <p:slideViewPr>
    <p:cSldViewPr snapToGrid="0">
      <p:cViewPr>
        <p:scale>
          <a:sx n="60" d="100"/>
          <a:sy n="60" d="100"/>
        </p:scale>
        <p:origin x="2501" y="-26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347" y="0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250950"/>
            <a:ext cx="1858962" cy="3373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99" tIns="46099" rIns="92199" bIns="460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274" y="4811165"/>
            <a:ext cx="5493392" cy="3936552"/>
          </a:xfrm>
          <a:prstGeom prst="rect">
            <a:avLst/>
          </a:prstGeom>
        </p:spPr>
        <p:txBody>
          <a:bodyPr vert="horz" lIns="92199" tIns="46099" rIns="92199" bIns="4609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7611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347" y="9497611"/>
            <a:ext cx="2975988" cy="500464"/>
          </a:xfrm>
          <a:prstGeom prst="rect">
            <a:avLst/>
          </a:prstGeom>
        </p:spPr>
        <p:txBody>
          <a:bodyPr vert="horz" lIns="92199" tIns="46099" rIns="92199" bIns="46099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03488" y="1250950"/>
            <a:ext cx="1858962" cy="3373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18" Type="http://schemas.openxmlformats.org/officeDocument/2006/relationships/image" Target="../media/image15.emf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emf"/><Relationship Id="rId7" Type="http://schemas.openxmlformats.org/officeDocument/2006/relationships/image" Target="../media/image4.emf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emf"/><Relationship Id="rId20" Type="http://schemas.openxmlformats.org/officeDocument/2006/relationships/image" Target="../media/image17.emf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8.emf"/><Relationship Id="rId24" Type="http://schemas.openxmlformats.org/officeDocument/2006/relationships/image" Target="../media/image21.emf"/><Relationship Id="rId5" Type="http://schemas.openxmlformats.org/officeDocument/2006/relationships/hyperlink" Target="http://www.freestockphotos.biz/stockphoto/17116" TargetMode="External"/><Relationship Id="rId15" Type="http://schemas.openxmlformats.org/officeDocument/2006/relationships/image" Target="../media/image12.emf"/><Relationship Id="rId23" Type="http://schemas.openxmlformats.org/officeDocument/2006/relationships/image" Target="../media/image20.jpeg"/><Relationship Id="rId28" Type="http://schemas.openxmlformats.org/officeDocument/2006/relationships/image" Target="../media/image25.png"/><Relationship Id="rId10" Type="http://schemas.openxmlformats.org/officeDocument/2006/relationships/image" Target="../media/image7.emf"/><Relationship Id="rId19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openxmlformats.org/officeDocument/2006/relationships/image" Target="../media/image6.emf"/><Relationship Id="rId14" Type="http://schemas.openxmlformats.org/officeDocument/2006/relationships/image" Target="../media/image11.emf"/><Relationship Id="rId22" Type="http://schemas.openxmlformats.org/officeDocument/2006/relationships/image" Target="../media/image19.emf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0" y="0"/>
            <a:ext cx="9726896" cy="17640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90615" y="213301"/>
            <a:ext cx="9366739" cy="17260002"/>
          </a:xfrm>
          <a:prstGeom prst="rect">
            <a:avLst/>
          </a:prstGeom>
          <a:solidFill>
            <a:srgbClr val="EAF6F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`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1915983" y="15497684"/>
            <a:ext cx="6613109" cy="6352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Welcome to LKS2: Resilience and Reflection</a:t>
            </a:r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247946" y="11383728"/>
            <a:ext cx="2824131" cy="2325134"/>
          </a:xfrm>
          <a:prstGeom prst="blockArc">
            <a:avLst>
              <a:gd name="adj1" fmla="val 11146778"/>
              <a:gd name="adj2" fmla="val 21245035"/>
              <a:gd name="adj3" fmla="val 25616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018968" y="13311828"/>
            <a:ext cx="5811629" cy="6409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Safety Online                               Exercise</a:t>
            </a:r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2468728" y="9269360"/>
            <a:ext cx="2798097" cy="2229301"/>
          </a:xfrm>
          <a:prstGeom prst="blockArc">
            <a:avLst>
              <a:gd name="adj1" fmla="val 11282297"/>
              <a:gd name="adj2" fmla="val 35197"/>
              <a:gd name="adj3" fmla="val 2637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3754690" y="8979567"/>
            <a:ext cx="4084364" cy="619599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YSA: Being part of a community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80" y="6803175"/>
            <a:ext cx="5668666" cy="63594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Human Rights</a:t>
            </a:r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58789" y="4966051"/>
            <a:ext cx="2763038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169193" y="2779239"/>
            <a:ext cx="2811708" cy="220431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1950405" y="4676732"/>
            <a:ext cx="4720380" cy="6041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Respect, falling out &amp; making up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5213539" y="2475541"/>
            <a:ext cx="2444562" cy="6133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Nutrition &amp; 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Dental Health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8042625" y="15090836"/>
            <a:ext cx="0" cy="51012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EC5DD08-7C41-49BE-85D1-0F4C9E71719A}"/>
              </a:ext>
            </a:extLst>
          </p:cNvPr>
          <p:cNvGrpSpPr/>
          <p:nvPr/>
        </p:nvGrpSpPr>
        <p:grpSpPr>
          <a:xfrm>
            <a:off x="8267509" y="15090836"/>
            <a:ext cx="1214980" cy="1304869"/>
            <a:chOff x="7701111" y="15094413"/>
            <a:chExt cx="1214980" cy="1304869"/>
          </a:xfrm>
        </p:grpSpPr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E0765AE-687C-4E8D-A7CC-55342F5008AC}"/>
                </a:ext>
              </a:extLst>
            </p:cNvPr>
            <p:cNvSpPr/>
            <p:nvPr/>
          </p:nvSpPr>
          <p:spPr>
            <a:xfrm>
              <a:off x="7701111" y="15094413"/>
              <a:ext cx="1214980" cy="13048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CB931778-C0A2-4853-9BF0-8CB0136DCAEF}"/>
                </a:ext>
              </a:extLst>
            </p:cNvPr>
            <p:cNvSpPr/>
            <p:nvPr/>
          </p:nvSpPr>
          <p:spPr>
            <a:xfrm>
              <a:off x="7877367" y="15289249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TextBox 302">
              <a:extLst>
                <a:ext uri="{FF2B5EF4-FFF2-40B4-BE49-F238E27FC236}">
                  <a16:creationId xmlns:a16="http://schemas.microsoft.com/office/drawing/2014/main" id="{C62910D4-2960-438F-B784-35FF3F42EBFA}"/>
                </a:ext>
              </a:extLst>
            </p:cNvPr>
            <p:cNvSpPr txBox="1"/>
            <p:nvPr/>
          </p:nvSpPr>
          <p:spPr>
            <a:xfrm>
              <a:off x="7880215" y="15378104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A10D33B5-9E99-4250-8688-7D7A7C6B89B4}"/>
                </a:ext>
              </a:extLst>
            </p:cNvPr>
            <p:cNvSpPr txBox="1"/>
            <p:nvPr/>
          </p:nvSpPr>
          <p:spPr>
            <a:xfrm>
              <a:off x="7877367" y="15303254"/>
              <a:ext cx="8410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</p:grpSp>
      <p:pic>
        <p:nvPicPr>
          <p:cNvPr id="305" name="Picture 304">
            <a:extLst>
              <a:ext uri="{FF2B5EF4-FFF2-40B4-BE49-F238E27FC236}">
                <a16:creationId xmlns:a16="http://schemas.microsoft.com/office/drawing/2014/main" id="{E304DD7A-D85F-4348-9C65-6228EB997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8" t="38876" r="72678" b="44889"/>
          <a:stretch/>
        </p:blipFill>
        <p:spPr>
          <a:xfrm>
            <a:off x="7909792" y="378010"/>
            <a:ext cx="1531124" cy="837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4B049-F74B-48F1-A036-FC00BC393C00}"/>
              </a:ext>
            </a:extLst>
          </p:cNvPr>
          <p:cNvSpPr txBox="1"/>
          <p:nvPr/>
        </p:nvSpPr>
        <p:spPr>
          <a:xfrm>
            <a:off x="7633007" y="1127459"/>
            <a:ext cx="2000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Lower KS2       PSHE Education Learning Journey</a:t>
            </a: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643128" y="13559540"/>
            <a:ext cx="2827341" cy="2325136"/>
          </a:xfrm>
          <a:prstGeom prst="blockArc">
            <a:avLst>
              <a:gd name="adj1" fmla="val 10915128"/>
              <a:gd name="adj2" fmla="val 166777"/>
              <a:gd name="adj3" fmla="val 2723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9572BB-1F95-4931-92B0-89785A4E9968}"/>
              </a:ext>
            </a:extLst>
          </p:cNvPr>
          <p:cNvSpPr txBox="1"/>
          <p:nvPr/>
        </p:nvSpPr>
        <p:spPr>
          <a:xfrm>
            <a:off x="6849883" y="14698740"/>
            <a:ext cx="1321053" cy="664012"/>
          </a:xfrm>
          <a:prstGeom prst="wedgeRoundRectCallout">
            <a:avLst>
              <a:gd name="adj1" fmla="val 7940"/>
              <a:gd name="adj2" fmla="val 85064"/>
              <a:gd name="adj3" fmla="val 16667"/>
            </a:avLst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What are our ground rules in PSHE lessons?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 flipH="1">
            <a:off x="2694797" y="15196970"/>
            <a:ext cx="1541" cy="42232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CABD94-8106-F04E-93C4-2DBA3B817C6C}"/>
              </a:ext>
            </a:extLst>
          </p:cNvPr>
          <p:cNvCxnSpPr>
            <a:cxnSpLocks/>
          </p:cNvCxnSpPr>
          <p:nvPr/>
        </p:nvCxnSpPr>
        <p:spPr>
          <a:xfrm>
            <a:off x="5369316" y="15186826"/>
            <a:ext cx="0" cy="3486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0" name="Block Arc 329">
            <a:extLst>
              <a:ext uri="{FF2B5EF4-FFF2-40B4-BE49-F238E27FC236}">
                <a16:creationId xmlns:a16="http://schemas.microsoft.com/office/drawing/2014/main" id="{41292E0F-EA02-435E-B4F7-8098839C25C5}"/>
              </a:ext>
            </a:extLst>
          </p:cNvPr>
          <p:cNvSpPr/>
          <p:nvPr/>
        </p:nvSpPr>
        <p:spPr>
          <a:xfrm rot="16200000">
            <a:off x="610038" y="721114"/>
            <a:ext cx="2591870" cy="2154050"/>
          </a:xfrm>
          <a:prstGeom prst="blockArc">
            <a:avLst>
              <a:gd name="adj1" fmla="val 11192061"/>
              <a:gd name="adj2" fmla="val 156513"/>
              <a:gd name="adj3" fmla="val 2821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586EC9CB-C123-4B1F-9084-8D29910A46E8}"/>
              </a:ext>
            </a:extLst>
          </p:cNvPr>
          <p:cNvSpPr txBox="1"/>
          <p:nvPr/>
        </p:nvSpPr>
        <p:spPr>
          <a:xfrm>
            <a:off x="6634942" y="16356710"/>
            <a:ext cx="2989121" cy="1174790"/>
          </a:xfrm>
          <a:prstGeom prst="wedgeRoundRectCallout">
            <a:avLst>
              <a:gd name="adj1" fmla="val 17086"/>
              <a:gd name="adj2" fmla="val 35703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Students will start LKS2: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Knowing who is special in their lives, including their friends and family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Having a basic understanding of healthy choices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With an understanding of how to stay safe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With a foundation of CRL and financial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Having had an experience of YSA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740C92E4-B178-41E9-B483-CF7F3548C391}"/>
              </a:ext>
            </a:extLst>
          </p:cNvPr>
          <p:cNvSpPr txBox="1"/>
          <p:nvPr/>
        </p:nvSpPr>
        <p:spPr>
          <a:xfrm>
            <a:off x="2536462" y="109143"/>
            <a:ext cx="5189246" cy="1464231"/>
          </a:xfrm>
          <a:prstGeom prst="wedgeRoundRectCallout">
            <a:avLst>
              <a:gd name="adj1" fmla="val 17086"/>
              <a:gd name="adj2" fmla="val 4638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Students will start Upper Key Stage 2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Understanding of how to be a good friend, including showing respect for others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Knowledge of their rights and responsibilities, as detailed in the UNCRC, including an ability to recognise stereotyping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 understanding of how to stay safe, including online, &amp; what to do in emergencies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Knowledge of how to live a healthy lifestyle, including a balanced diet, the importance of exercise, sleep and dental 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Experience of meaningful YSA; environmental, community-based &amp; enterprise</a:t>
            </a:r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5400000">
            <a:off x="1677731" y="428792"/>
            <a:ext cx="938427" cy="735967"/>
          </a:xfrm>
          <a:prstGeom prst="triangle">
            <a:avLst>
              <a:gd name="adj" fmla="val 4536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8000">
                <a:schemeClr val="accent1">
                  <a:lumMod val="45000"/>
                  <a:lumOff val="55000"/>
                </a:schemeClr>
              </a:gs>
              <a:gs pos="39000">
                <a:schemeClr val="accent1">
                  <a:lumMod val="45000"/>
                  <a:lumOff val="55000"/>
                </a:schemeClr>
              </a:gs>
              <a:gs pos="84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9" name="Block Arc 358">
            <a:extLst>
              <a:ext uri="{FF2B5EF4-FFF2-40B4-BE49-F238E27FC236}">
                <a16:creationId xmlns:a16="http://schemas.microsoft.com/office/drawing/2014/main" id="{E9A77E36-79B8-401B-A9CF-52115A190289}"/>
              </a:ext>
            </a:extLst>
          </p:cNvPr>
          <p:cNvSpPr/>
          <p:nvPr/>
        </p:nvSpPr>
        <p:spPr>
          <a:xfrm rot="5400000" flipH="1">
            <a:off x="6276015" y="7042553"/>
            <a:ext cx="2800986" cy="2325134"/>
          </a:xfrm>
          <a:prstGeom prst="blockArc">
            <a:avLst>
              <a:gd name="adj1" fmla="val 11060135"/>
              <a:gd name="adj2" fmla="val 21422792"/>
              <a:gd name="adj3" fmla="val 2575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F4472F-02EB-48AF-9C6C-57453DBED179}"/>
              </a:ext>
            </a:extLst>
          </p:cNvPr>
          <p:cNvGrpSpPr/>
          <p:nvPr/>
        </p:nvGrpSpPr>
        <p:grpSpPr>
          <a:xfrm>
            <a:off x="7839054" y="7580070"/>
            <a:ext cx="1214980" cy="1304869"/>
            <a:chOff x="1667186" y="8680935"/>
            <a:chExt cx="1214980" cy="1304869"/>
          </a:xfrm>
        </p:grpSpPr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A35A5061-95DD-4F04-8D1C-A5AE0DF4A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1728" y="9380779"/>
              <a:ext cx="0" cy="346237"/>
            </a:xfrm>
            <a:prstGeom prst="line">
              <a:avLst/>
            </a:prstGeom>
            <a:ln w="1905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F30CF106-B6D9-494F-AA3F-A2B8566D7232}"/>
                </a:ext>
              </a:extLst>
            </p:cNvPr>
            <p:cNvCxnSpPr>
              <a:cxnSpLocks/>
            </p:cNvCxnSpPr>
            <p:nvPr/>
          </p:nvCxnSpPr>
          <p:spPr>
            <a:xfrm>
              <a:off x="2698209" y="8906303"/>
              <a:ext cx="0" cy="342742"/>
            </a:xfrm>
            <a:prstGeom prst="line">
              <a:avLst/>
            </a:prstGeom>
            <a:ln w="1905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7B15162-65EE-4E70-9241-61DECB110DB7}"/>
                </a:ext>
              </a:extLst>
            </p:cNvPr>
            <p:cNvSpPr/>
            <p:nvPr/>
          </p:nvSpPr>
          <p:spPr>
            <a:xfrm>
              <a:off x="1667186" y="8680935"/>
              <a:ext cx="1214980" cy="130486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19CA324-D55C-4FDA-B9F6-24D196E502A3}"/>
                </a:ext>
              </a:extLst>
            </p:cNvPr>
            <p:cNvSpPr/>
            <p:nvPr/>
          </p:nvSpPr>
          <p:spPr>
            <a:xfrm>
              <a:off x="1846857" y="8878900"/>
              <a:ext cx="841075" cy="90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91B3551-4A3E-42FC-8704-8ABEB2257B40}"/>
                </a:ext>
              </a:extLst>
            </p:cNvPr>
            <p:cNvSpPr txBox="1"/>
            <p:nvPr/>
          </p:nvSpPr>
          <p:spPr>
            <a:xfrm>
              <a:off x="1838797" y="9036407"/>
              <a:ext cx="841074" cy="82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F9780AC-533F-4E63-A008-E3988A6BE17C}"/>
                </a:ext>
              </a:extLst>
            </p:cNvPr>
            <p:cNvSpPr txBox="1"/>
            <p:nvPr/>
          </p:nvSpPr>
          <p:spPr>
            <a:xfrm>
              <a:off x="1852172" y="8988011"/>
              <a:ext cx="841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YEAR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D398469-3D35-4DC5-80D5-4CC17B4C5E10}"/>
              </a:ext>
            </a:extLst>
          </p:cNvPr>
          <p:cNvSpPr txBox="1"/>
          <p:nvPr/>
        </p:nvSpPr>
        <p:spPr>
          <a:xfrm>
            <a:off x="107449" y="7271958"/>
            <a:ext cx="2982666" cy="532453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Enrichment &amp; careers related learning opportunities in LKS2:</a:t>
            </a:r>
          </a:p>
          <a:p>
            <a:endParaRPr lang="en-GB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OAT Advantage: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Know how to make friends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Know how to be kind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 aware of internet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Learn about water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Raise money for charity or take part in a fundraising event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Know your legal rights and responsibilities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To have an understanding of important current &amp; historical figures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 can cook a simple, healthy meal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Understand the value of money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Know why &amp; how to stand up for others (prevent bullying)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Help someone in your community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#iwill social action opportunity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CRL encounters from: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000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mployees in computer-based industries: computer programmers, games designers,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CAD design or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health-based industries: personal trainer, occupational therapist, nutritionist, doctor, dentists &amp; hygienists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the Law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emergency services: police, fire &amp; water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that challenge gender stereotypes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Employees in business &amp; finance: banking, marketing, sales, HR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192B88E-EF5B-4EE1-BE4E-B633B6622B9F}"/>
              </a:ext>
            </a:extLst>
          </p:cNvPr>
          <p:cNvSpPr/>
          <p:nvPr/>
        </p:nvSpPr>
        <p:spPr>
          <a:xfrm>
            <a:off x="3286371" y="2475542"/>
            <a:ext cx="2116447" cy="6116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Emergency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situations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07E88C1-6C20-43E6-99CF-9F94103D8921}"/>
              </a:ext>
            </a:extLst>
          </p:cNvPr>
          <p:cNvCxnSpPr>
            <a:cxnSpLocks/>
          </p:cNvCxnSpPr>
          <p:nvPr/>
        </p:nvCxnSpPr>
        <p:spPr>
          <a:xfrm>
            <a:off x="3280074" y="6611214"/>
            <a:ext cx="0" cy="38392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3660995" y="11150805"/>
            <a:ext cx="4213270" cy="6179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Stereotypes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676B108-9E7D-4EFC-8F3B-49CF1B5745B2}"/>
              </a:ext>
            </a:extLst>
          </p:cNvPr>
          <p:cNvCxnSpPr>
            <a:cxnSpLocks/>
          </p:cNvCxnSpPr>
          <p:nvPr/>
        </p:nvCxnSpPr>
        <p:spPr>
          <a:xfrm flipH="1" flipV="1">
            <a:off x="8236391" y="9322041"/>
            <a:ext cx="359295" cy="26089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6C752EE-838E-447E-8D90-79DD5AD9D23F}"/>
              </a:ext>
            </a:extLst>
          </p:cNvPr>
          <p:cNvCxnSpPr>
            <a:cxnSpLocks/>
          </p:cNvCxnSpPr>
          <p:nvPr/>
        </p:nvCxnSpPr>
        <p:spPr>
          <a:xfrm flipV="1">
            <a:off x="7715959" y="9427077"/>
            <a:ext cx="0" cy="387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5D3B070-3719-4560-865F-96691B954EDC}"/>
              </a:ext>
            </a:extLst>
          </p:cNvPr>
          <p:cNvSpPr/>
          <p:nvPr/>
        </p:nvSpPr>
        <p:spPr>
          <a:xfrm>
            <a:off x="6383588" y="11152673"/>
            <a:ext cx="1473224" cy="60343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 like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DB9B5352-7D55-44A6-A7B1-556DD27CE80C}"/>
              </a:ext>
            </a:extLst>
          </p:cNvPr>
          <p:cNvCxnSpPr>
            <a:cxnSpLocks/>
          </p:cNvCxnSpPr>
          <p:nvPr/>
        </p:nvCxnSpPr>
        <p:spPr>
          <a:xfrm flipV="1">
            <a:off x="1140912" y="2615781"/>
            <a:ext cx="221294" cy="3888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 177">
            <a:extLst>
              <a:ext uri="{FF2B5EF4-FFF2-40B4-BE49-F238E27FC236}">
                <a16:creationId xmlns:a16="http://schemas.microsoft.com/office/drawing/2014/main" id="{BD47D580-7296-4302-9695-08CF333D11A1}"/>
              </a:ext>
            </a:extLst>
          </p:cNvPr>
          <p:cNvSpPr/>
          <p:nvPr/>
        </p:nvSpPr>
        <p:spPr>
          <a:xfrm>
            <a:off x="2078249" y="13966531"/>
            <a:ext cx="142840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How can Petr Participate and Collaborative Twins Jade and Jacob help themselves and other learn?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092321-519E-4091-AC00-AF7144050121}"/>
              </a:ext>
            </a:extLst>
          </p:cNvPr>
          <p:cNvSpPr/>
          <p:nvPr/>
        </p:nvSpPr>
        <p:spPr>
          <a:xfrm>
            <a:off x="5132820" y="14751921"/>
            <a:ext cx="1830007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achievements and how and why do we celebrate them?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01BF9DEB-083C-488D-9310-05AC91C663FA}"/>
              </a:ext>
            </a:extLst>
          </p:cNvPr>
          <p:cNvSpPr/>
          <p:nvPr/>
        </p:nvSpPr>
        <p:spPr>
          <a:xfrm>
            <a:off x="4030592" y="14599119"/>
            <a:ext cx="135879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mean to be resilient?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B8887F13-9A2E-49BA-9B40-B63B2CEEEE10}"/>
              </a:ext>
            </a:extLst>
          </p:cNvPr>
          <p:cNvSpPr/>
          <p:nvPr/>
        </p:nvSpPr>
        <p:spPr>
          <a:xfrm>
            <a:off x="3345789" y="16379086"/>
            <a:ext cx="22223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qualities do Resilient Riley and Creative Curtis </a:t>
            </a:r>
            <a:b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that make </a:t>
            </a:r>
            <a:b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 more </a:t>
            </a:r>
            <a:b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effective learners?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FACF4-8A46-41F4-BA9E-A333282A51A2}"/>
              </a:ext>
            </a:extLst>
          </p:cNvPr>
          <p:cNvSpPr/>
          <p:nvPr/>
        </p:nvSpPr>
        <p:spPr>
          <a:xfrm>
            <a:off x="1707536" y="16295937"/>
            <a:ext cx="1146631" cy="101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Independent Isha become an effective learner?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767B49-B31C-4A92-B2DF-2FA98D4437A7}"/>
              </a:ext>
            </a:extLst>
          </p:cNvPr>
          <p:cNvSpPr/>
          <p:nvPr/>
        </p:nvSpPr>
        <p:spPr>
          <a:xfrm>
            <a:off x="97081" y="15503532"/>
            <a:ext cx="1196454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deal with difficult situations in my life?</a:t>
            </a:r>
            <a:endParaRPr lang="en-GB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EDA8E417-2459-45CA-8844-4DFB9B3CB751}"/>
              </a:ext>
            </a:extLst>
          </p:cNvPr>
          <p:cNvCxnSpPr>
            <a:cxnSpLocks/>
          </p:cNvCxnSpPr>
          <p:nvPr/>
        </p:nvCxnSpPr>
        <p:spPr>
          <a:xfrm flipV="1">
            <a:off x="3438201" y="16022719"/>
            <a:ext cx="0" cy="29705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E83648AA-31FD-488F-959B-BB55A2995CA3}"/>
              </a:ext>
            </a:extLst>
          </p:cNvPr>
          <p:cNvCxnSpPr>
            <a:cxnSpLocks/>
          </p:cNvCxnSpPr>
          <p:nvPr/>
        </p:nvCxnSpPr>
        <p:spPr>
          <a:xfrm>
            <a:off x="4805500" y="15180046"/>
            <a:ext cx="0" cy="34860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ACBB186-853A-45CB-98F4-517CE2EA78F6}"/>
              </a:ext>
            </a:extLst>
          </p:cNvPr>
          <p:cNvCxnSpPr>
            <a:cxnSpLocks/>
          </p:cNvCxnSpPr>
          <p:nvPr/>
        </p:nvCxnSpPr>
        <p:spPr>
          <a:xfrm flipV="1">
            <a:off x="2085218" y="15780802"/>
            <a:ext cx="0" cy="51137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B88983A6-607B-440B-9FAC-0D0253418893}"/>
              </a:ext>
            </a:extLst>
          </p:cNvPr>
          <p:cNvCxnSpPr>
            <a:cxnSpLocks/>
          </p:cNvCxnSpPr>
          <p:nvPr/>
        </p:nvCxnSpPr>
        <p:spPr>
          <a:xfrm flipV="1">
            <a:off x="1093891" y="15795909"/>
            <a:ext cx="432835" cy="260645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0CF4C6E-9790-4ED7-8510-46898614F8AC}"/>
              </a:ext>
            </a:extLst>
          </p:cNvPr>
          <p:cNvSpPr/>
          <p:nvPr/>
        </p:nvSpPr>
        <p:spPr>
          <a:xfrm>
            <a:off x="121883" y="14483209"/>
            <a:ext cx="81726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good and bad about the internet?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E5AD98BF-1327-4221-B649-51EBED5A1561}"/>
              </a:ext>
            </a:extLst>
          </p:cNvPr>
          <p:cNvSpPr/>
          <p:nvPr/>
        </p:nvSpPr>
        <p:spPr>
          <a:xfrm>
            <a:off x="2162548" y="12637348"/>
            <a:ext cx="1604699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my personal information?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4C520888-AE30-454E-AC5C-4CE5A41A77F8}"/>
              </a:ext>
            </a:extLst>
          </p:cNvPr>
          <p:cNvSpPr/>
          <p:nvPr/>
        </p:nvSpPr>
        <p:spPr>
          <a:xfrm>
            <a:off x="137794" y="13005466"/>
            <a:ext cx="11032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online friends different from friends in the real world?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E16AFB9-9AF2-46E2-93A4-AE9738E6C84F}"/>
              </a:ext>
            </a:extLst>
          </p:cNvPr>
          <p:cNvSpPr/>
          <p:nvPr/>
        </p:nvSpPr>
        <p:spPr>
          <a:xfrm>
            <a:off x="598624" y="12787744"/>
            <a:ext cx="234440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ThinkUKnow: </a:t>
            </a:r>
            <a:br>
              <a:rPr lang="en-GB" sz="1100" b="1" dirty="0"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100" dirty="0"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Jessie &amp; Friends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54116D-7F01-4E42-98F6-6AA6850F99BE}"/>
              </a:ext>
            </a:extLst>
          </p:cNvPr>
          <p:cNvSpPr/>
          <p:nvPr/>
        </p:nvSpPr>
        <p:spPr>
          <a:xfrm>
            <a:off x="4676739" y="13907715"/>
            <a:ext cx="130629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too much online gaming bad for you</a:t>
            </a: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B59996-4C41-4C4B-8601-DDF4C7285609}"/>
              </a:ext>
            </a:extLst>
          </p:cNvPr>
          <p:cNvSpPr/>
          <p:nvPr/>
        </p:nvSpPr>
        <p:spPr>
          <a:xfrm>
            <a:off x="3438201" y="12583150"/>
            <a:ext cx="1758033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highlight>
                  <a:srgbClr val="FF00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advice about being safe online do pupils in Year 3 need?</a:t>
            </a:r>
            <a:endParaRPr lang="en-GB" sz="1400" dirty="0">
              <a:effectLst/>
              <a:highlight>
                <a:srgbClr val="FF0000"/>
              </a:highligh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46BC63E6-BD1E-4BD0-A12F-789FE64065D8}"/>
              </a:ext>
            </a:extLst>
          </p:cNvPr>
          <p:cNvCxnSpPr>
            <a:cxnSpLocks/>
          </p:cNvCxnSpPr>
          <p:nvPr/>
        </p:nvCxnSpPr>
        <p:spPr>
          <a:xfrm>
            <a:off x="778785" y="15234086"/>
            <a:ext cx="407714" cy="13118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64FCC196-4A0C-45EC-9168-B7B102586ACC}"/>
              </a:ext>
            </a:extLst>
          </p:cNvPr>
          <p:cNvCxnSpPr>
            <a:cxnSpLocks/>
          </p:cNvCxnSpPr>
          <p:nvPr/>
        </p:nvCxnSpPr>
        <p:spPr>
          <a:xfrm>
            <a:off x="862727" y="13958361"/>
            <a:ext cx="231164" cy="1994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AD55A915-BFB0-42F3-893D-C4E8709EAA86}"/>
              </a:ext>
            </a:extLst>
          </p:cNvPr>
          <p:cNvCxnSpPr>
            <a:cxnSpLocks/>
          </p:cNvCxnSpPr>
          <p:nvPr/>
        </p:nvCxnSpPr>
        <p:spPr>
          <a:xfrm flipH="1">
            <a:off x="4563042" y="13152320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6593A387-9F47-4A37-A2AE-D85BDE1F0E96}"/>
              </a:ext>
            </a:extLst>
          </p:cNvPr>
          <p:cNvCxnSpPr>
            <a:cxnSpLocks/>
          </p:cNvCxnSpPr>
          <p:nvPr/>
        </p:nvCxnSpPr>
        <p:spPr>
          <a:xfrm flipV="1">
            <a:off x="4876999" y="13832546"/>
            <a:ext cx="8751" cy="2149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266E83E3-E872-4D80-8F03-D49C52F95969}"/>
              </a:ext>
            </a:extLst>
          </p:cNvPr>
          <p:cNvSpPr/>
          <p:nvPr/>
        </p:nvSpPr>
        <p:spPr>
          <a:xfrm>
            <a:off x="1749286" y="2477185"/>
            <a:ext cx="1708022" cy="61169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Money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283686ED-C7A9-438B-A258-75072786BED7}"/>
              </a:ext>
            </a:extLst>
          </p:cNvPr>
          <p:cNvSpPr/>
          <p:nvPr/>
        </p:nvSpPr>
        <p:spPr>
          <a:xfrm>
            <a:off x="6468916" y="4676731"/>
            <a:ext cx="1183538" cy="60417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A4597A2-5EB5-4ABB-AFA4-2923E7D1B830}"/>
              </a:ext>
            </a:extLst>
          </p:cNvPr>
          <p:cNvSpPr/>
          <p:nvPr/>
        </p:nvSpPr>
        <p:spPr>
          <a:xfrm>
            <a:off x="5739425" y="14038639"/>
            <a:ext cx="1647337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being active good for our minds and our bodies?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DA112BC-EF67-4284-979E-F22B29586F52}"/>
              </a:ext>
            </a:extLst>
          </p:cNvPr>
          <p:cNvSpPr/>
          <p:nvPr/>
        </p:nvSpPr>
        <p:spPr>
          <a:xfrm>
            <a:off x="5213539" y="12756842"/>
            <a:ext cx="151290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exercise be fun, quick and free?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4388DE8-56D6-40C5-934A-60DA492F32B7}"/>
              </a:ext>
            </a:extLst>
          </p:cNvPr>
          <p:cNvSpPr/>
          <p:nvPr/>
        </p:nvSpPr>
        <p:spPr>
          <a:xfrm>
            <a:off x="6646954" y="12629093"/>
            <a:ext cx="151290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to my body if I don’t exercise?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2D6BD16-5C2A-4F49-BBBA-E7D6BF973202}"/>
              </a:ext>
            </a:extLst>
          </p:cNvPr>
          <p:cNvSpPr/>
          <p:nvPr/>
        </p:nvSpPr>
        <p:spPr>
          <a:xfrm>
            <a:off x="7386762" y="14035380"/>
            <a:ext cx="1516889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good for us to spend time outdoors?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E6ECC0A-3149-4AF9-AC0F-F4AB32EEB9CE}"/>
              </a:ext>
            </a:extLst>
          </p:cNvPr>
          <p:cNvSpPr/>
          <p:nvPr/>
        </p:nvSpPr>
        <p:spPr>
          <a:xfrm>
            <a:off x="8788781" y="11954863"/>
            <a:ext cx="799438" cy="170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signs I might be getting ill &amp; who can I go to if I am worried? 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F06CD59-36B9-4E48-AAB5-41E48CF9CA33}"/>
              </a:ext>
            </a:extLst>
          </p:cNvPr>
          <p:cNvCxnSpPr>
            <a:cxnSpLocks/>
          </p:cNvCxnSpPr>
          <p:nvPr/>
        </p:nvCxnSpPr>
        <p:spPr>
          <a:xfrm flipH="1" flipV="1">
            <a:off x="7951496" y="13825242"/>
            <a:ext cx="197835" cy="229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540865A-C949-49BD-B219-28434BCE381C}"/>
              </a:ext>
            </a:extLst>
          </p:cNvPr>
          <p:cNvCxnSpPr>
            <a:cxnSpLocks/>
          </p:cNvCxnSpPr>
          <p:nvPr/>
        </p:nvCxnSpPr>
        <p:spPr>
          <a:xfrm flipV="1">
            <a:off x="6226644" y="13850875"/>
            <a:ext cx="8751" cy="2149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1C5EE104-4235-4C4B-9CE0-00ECE660AFF1}"/>
              </a:ext>
            </a:extLst>
          </p:cNvPr>
          <p:cNvCxnSpPr>
            <a:cxnSpLocks/>
          </p:cNvCxnSpPr>
          <p:nvPr/>
        </p:nvCxnSpPr>
        <p:spPr>
          <a:xfrm flipH="1">
            <a:off x="7351173" y="13201174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5F524D7-5C0D-415F-86F1-21C5FAA3F97F}"/>
              </a:ext>
            </a:extLst>
          </p:cNvPr>
          <p:cNvCxnSpPr>
            <a:cxnSpLocks/>
          </p:cNvCxnSpPr>
          <p:nvPr/>
        </p:nvCxnSpPr>
        <p:spPr>
          <a:xfrm flipH="1">
            <a:off x="5646994" y="13185659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41C2C18-AE4D-4D42-A198-EE37C20EF8CE}"/>
              </a:ext>
            </a:extLst>
          </p:cNvPr>
          <p:cNvCxnSpPr>
            <a:cxnSpLocks/>
          </p:cNvCxnSpPr>
          <p:nvPr/>
        </p:nvCxnSpPr>
        <p:spPr>
          <a:xfrm flipH="1" flipV="1">
            <a:off x="8686176" y="12887007"/>
            <a:ext cx="197835" cy="229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C099BC3E-C15E-41C7-B4AB-FB3D53E40E9C}"/>
              </a:ext>
            </a:extLst>
          </p:cNvPr>
          <p:cNvSpPr/>
          <p:nvPr/>
        </p:nvSpPr>
        <p:spPr>
          <a:xfrm>
            <a:off x="8654315" y="10893557"/>
            <a:ext cx="799438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my likes and dislikes?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FED8B15-930C-4A6F-B30E-DFB228E2DC82}"/>
              </a:ext>
            </a:extLst>
          </p:cNvPr>
          <p:cNvSpPr/>
          <p:nvPr/>
        </p:nvSpPr>
        <p:spPr>
          <a:xfrm>
            <a:off x="6706034" y="11890580"/>
            <a:ext cx="133733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important to me?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7EBEC66-E34F-48FD-AC98-520C4A863967}"/>
              </a:ext>
            </a:extLst>
          </p:cNvPr>
          <p:cNvSpPr/>
          <p:nvPr/>
        </p:nvSpPr>
        <p:spPr>
          <a:xfrm>
            <a:off x="7338022" y="10587065"/>
            <a:ext cx="133733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I do if I don’t agree?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7EECA01-762A-4B4F-B56D-C56F7CE2940D}"/>
              </a:ext>
            </a:extLst>
          </p:cNvPr>
          <p:cNvSpPr/>
          <p:nvPr/>
        </p:nvSpPr>
        <p:spPr>
          <a:xfrm>
            <a:off x="5855376" y="10606076"/>
            <a:ext cx="1473223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decisions are mine to make?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6E6CE0F9-FB48-454B-987C-8590E2E68FD8}"/>
              </a:ext>
            </a:extLst>
          </p:cNvPr>
          <p:cNvSpPr/>
          <p:nvPr/>
        </p:nvSpPr>
        <p:spPr>
          <a:xfrm>
            <a:off x="4626191" y="11881297"/>
            <a:ext cx="2106704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I do and where can I go for help if I am worried or feel uncomfortable?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987F405-1715-4A14-A0BC-CEA3E66C91C5}"/>
              </a:ext>
            </a:extLst>
          </p:cNvPr>
          <p:cNvCxnSpPr>
            <a:cxnSpLocks/>
          </p:cNvCxnSpPr>
          <p:nvPr/>
        </p:nvCxnSpPr>
        <p:spPr>
          <a:xfrm flipH="1">
            <a:off x="6328513" y="11001975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667E66E-70D4-4A39-A491-A45FE08FCB26}"/>
              </a:ext>
            </a:extLst>
          </p:cNvPr>
          <p:cNvCxnSpPr>
            <a:cxnSpLocks/>
          </p:cNvCxnSpPr>
          <p:nvPr/>
        </p:nvCxnSpPr>
        <p:spPr>
          <a:xfrm flipH="1">
            <a:off x="7830597" y="10999369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ACB0396-DA3E-4EAE-831A-E7C9D948DD54}"/>
              </a:ext>
            </a:extLst>
          </p:cNvPr>
          <p:cNvCxnSpPr>
            <a:cxnSpLocks/>
          </p:cNvCxnSpPr>
          <p:nvPr/>
        </p:nvCxnSpPr>
        <p:spPr>
          <a:xfrm flipV="1">
            <a:off x="6073296" y="11694489"/>
            <a:ext cx="8751" cy="2149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0F01C0A-DA28-48E0-9E81-50E627625E88}"/>
              </a:ext>
            </a:extLst>
          </p:cNvPr>
          <p:cNvCxnSpPr>
            <a:cxnSpLocks/>
          </p:cNvCxnSpPr>
          <p:nvPr/>
        </p:nvCxnSpPr>
        <p:spPr>
          <a:xfrm flipV="1">
            <a:off x="7370171" y="11651597"/>
            <a:ext cx="8751" cy="2149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EAB596A-9BFA-42B6-8D84-FCF4C3467FC4}"/>
              </a:ext>
            </a:extLst>
          </p:cNvPr>
          <p:cNvCxnSpPr>
            <a:cxnSpLocks/>
          </p:cNvCxnSpPr>
          <p:nvPr/>
        </p:nvCxnSpPr>
        <p:spPr>
          <a:xfrm flipH="1">
            <a:off x="8412826" y="11413973"/>
            <a:ext cx="409753" cy="204967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F62FE691-9614-4A97-A65F-455C4DB658EE}"/>
              </a:ext>
            </a:extLst>
          </p:cNvPr>
          <p:cNvSpPr/>
          <p:nvPr/>
        </p:nvSpPr>
        <p:spPr>
          <a:xfrm>
            <a:off x="4626190" y="10599017"/>
            <a:ext cx="1473223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we all the same?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ECC2F86-37E2-41A1-8D02-E652CBB5207F}"/>
              </a:ext>
            </a:extLst>
          </p:cNvPr>
          <p:cNvSpPr/>
          <p:nvPr/>
        </p:nvSpPr>
        <p:spPr>
          <a:xfrm>
            <a:off x="3289601" y="11871018"/>
            <a:ext cx="1473223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we change traditional stereotypes?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8747634-FA51-4379-B10B-E078FE6C2360}"/>
              </a:ext>
            </a:extLst>
          </p:cNvPr>
          <p:cNvSpPr/>
          <p:nvPr/>
        </p:nvSpPr>
        <p:spPr>
          <a:xfrm>
            <a:off x="3487840" y="10069169"/>
            <a:ext cx="13667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it like when people make assumptions about you?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046241F-008B-443A-85FC-EC56D57D8C3F}"/>
              </a:ext>
            </a:extLst>
          </p:cNvPr>
          <p:cNvSpPr/>
          <p:nvPr/>
        </p:nvSpPr>
        <p:spPr>
          <a:xfrm>
            <a:off x="3283322" y="8163206"/>
            <a:ext cx="1620446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know what to say when people say things based on stereotypes?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3AC232B-5152-455F-9644-906EC0EEB6E3}"/>
              </a:ext>
            </a:extLst>
          </p:cNvPr>
          <p:cNvSpPr/>
          <p:nvPr/>
        </p:nvSpPr>
        <p:spPr>
          <a:xfrm>
            <a:off x="4948513" y="8283099"/>
            <a:ext cx="1225574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my class community?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A2B51E1-B73F-44FE-B787-B8C56F23BCF0}"/>
              </a:ext>
            </a:extLst>
          </p:cNvPr>
          <p:cNvSpPr/>
          <p:nvPr/>
        </p:nvSpPr>
        <p:spPr>
          <a:xfrm>
            <a:off x="6146035" y="8272453"/>
            <a:ext cx="1170525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my family community?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0EA4637-9F73-4839-A876-B6CAA4F18760}"/>
              </a:ext>
            </a:extLst>
          </p:cNvPr>
          <p:cNvSpPr/>
          <p:nvPr/>
        </p:nvSpPr>
        <p:spPr>
          <a:xfrm>
            <a:off x="4861913" y="9650568"/>
            <a:ext cx="143183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I belong to my community?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CD7EB99-09F3-4099-B703-EBED88B89ADA}"/>
              </a:ext>
            </a:extLst>
          </p:cNvPr>
          <p:cNvSpPr/>
          <p:nvPr/>
        </p:nvSpPr>
        <p:spPr>
          <a:xfrm>
            <a:off x="6462934" y="9701467"/>
            <a:ext cx="1473223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help people in my community?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FEFE23A-0E36-472C-89FD-6CCA5CA829D4}"/>
              </a:ext>
            </a:extLst>
          </p:cNvPr>
          <p:cNvSpPr/>
          <p:nvPr/>
        </p:nvSpPr>
        <p:spPr>
          <a:xfrm>
            <a:off x="8199430" y="9178126"/>
            <a:ext cx="143658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design a community centre that is suitable for everyone?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5C2548F-5498-4842-8338-C4F7C1BCEF2B}"/>
              </a:ext>
            </a:extLst>
          </p:cNvPr>
          <p:cNvCxnSpPr>
            <a:cxnSpLocks/>
          </p:cNvCxnSpPr>
          <p:nvPr/>
        </p:nvCxnSpPr>
        <p:spPr>
          <a:xfrm flipV="1">
            <a:off x="4093545" y="11686528"/>
            <a:ext cx="8751" cy="21497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8E53BCE-7C9E-4AEA-B688-151247AEA101}"/>
              </a:ext>
            </a:extLst>
          </p:cNvPr>
          <p:cNvCxnSpPr>
            <a:cxnSpLocks/>
          </p:cNvCxnSpPr>
          <p:nvPr/>
        </p:nvCxnSpPr>
        <p:spPr>
          <a:xfrm flipH="1">
            <a:off x="5369316" y="10997421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B359CB8-8C28-4160-B7DE-A12A79DEBB05}"/>
              </a:ext>
            </a:extLst>
          </p:cNvPr>
          <p:cNvCxnSpPr>
            <a:cxnSpLocks/>
          </p:cNvCxnSpPr>
          <p:nvPr/>
        </p:nvCxnSpPr>
        <p:spPr>
          <a:xfrm flipH="1">
            <a:off x="4170459" y="10997420"/>
            <a:ext cx="1540" cy="24012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B94E2413-B593-4165-91D4-AC4E47C5B23A}"/>
              </a:ext>
            </a:extLst>
          </p:cNvPr>
          <p:cNvCxnSpPr>
            <a:cxnSpLocks/>
          </p:cNvCxnSpPr>
          <p:nvPr/>
        </p:nvCxnSpPr>
        <p:spPr>
          <a:xfrm flipH="1">
            <a:off x="3510229" y="8782154"/>
            <a:ext cx="7619" cy="37339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948F851-C2E7-470B-B1A6-07DA2F534D65}"/>
              </a:ext>
            </a:extLst>
          </p:cNvPr>
          <p:cNvCxnSpPr>
            <a:cxnSpLocks/>
          </p:cNvCxnSpPr>
          <p:nvPr/>
        </p:nvCxnSpPr>
        <p:spPr>
          <a:xfrm>
            <a:off x="5015590" y="8782245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A32C9B1-58A7-4FA5-B1A4-6CA9141BC973}"/>
              </a:ext>
            </a:extLst>
          </p:cNvPr>
          <p:cNvCxnSpPr>
            <a:cxnSpLocks/>
          </p:cNvCxnSpPr>
          <p:nvPr/>
        </p:nvCxnSpPr>
        <p:spPr>
          <a:xfrm>
            <a:off x="6246733" y="8733528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ECDEBBD6-E274-4712-90B2-D11B7FD9A9A1}"/>
              </a:ext>
            </a:extLst>
          </p:cNvPr>
          <p:cNvCxnSpPr>
            <a:cxnSpLocks/>
          </p:cNvCxnSpPr>
          <p:nvPr/>
        </p:nvCxnSpPr>
        <p:spPr>
          <a:xfrm flipV="1">
            <a:off x="5841254" y="9519645"/>
            <a:ext cx="0" cy="18671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20064E7-3E72-4734-903F-154FCB859E62}"/>
              </a:ext>
            </a:extLst>
          </p:cNvPr>
          <p:cNvSpPr/>
          <p:nvPr/>
        </p:nvSpPr>
        <p:spPr>
          <a:xfrm>
            <a:off x="8222670" y="6201380"/>
            <a:ext cx="1170525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we all have the right to play?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70719E6-D546-4049-85EC-CA63840EA2B2}"/>
              </a:ext>
            </a:extLst>
          </p:cNvPr>
          <p:cNvSpPr/>
          <p:nvPr/>
        </p:nvSpPr>
        <p:spPr>
          <a:xfrm>
            <a:off x="6220194" y="5995250"/>
            <a:ext cx="2118509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rights and responsibilities do we have in our classroom?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9B5412D-249A-4186-95D4-E7D2A7C968F6}"/>
              </a:ext>
            </a:extLst>
          </p:cNvPr>
          <p:cNvSpPr/>
          <p:nvPr/>
        </p:nvSpPr>
        <p:spPr>
          <a:xfrm>
            <a:off x="5516425" y="7493080"/>
            <a:ext cx="971106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UNCRC?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6288A42-F9AF-4966-80F0-5B24DB21E238}"/>
              </a:ext>
            </a:extLst>
          </p:cNvPr>
          <p:cNvSpPr/>
          <p:nvPr/>
        </p:nvSpPr>
        <p:spPr>
          <a:xfrm>
            <a:off x="4390147" y="6124297"/>
            <a:ext cx="1236859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YSA: </a:t>
            </a: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UNCRC Outright Campaign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14D26F3C-1063-4AD3-B61D-D7C214AB0ED3}"/>
              </a:ext>
            </a:extLst>
          </p:cNvPr>
          <p:cNvSpPr/>
          <p:nvPr/>
        </p:nvSpPr>
        <p:spPr>
          <a:xfrm>
            <a:off x="3284288" y="7554601"/>
            <a:ext cx="1762159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when rights are taken away?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4A4F47D-A5C4-436E-A4D9-D47A03662966}"/>
              </a:ext>
            </a:extLst>
          </p:cNvPr>
          <p:cNvSpPr/>
          <p:nvPr/>
        </p:nvSpPr>
        <p:spPr>
          <a:xfrm>
            <a:off x="2018675" y="5999429"/>
            <a:ext cx="1736016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me happy and how can I help bring some happiness to others?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EA7A0C0-5EAE-4634-B970-74D1B7989672}"/>
              </a:ext>
            </a:extLst>
          </p:cNvPr>
          <p:cNvCxnSpPr>
            <a:cxnSpLocks/>
          </p:cNvCxnSpPr>
          <p:nvPr/>
        </p:nvCxnSpPr>
        <p:spPr>
          <a:xfrm flipH="1">
            <a:off x="8236391" y="6727355"/>
            <a:ext cx="210153" cy="38386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1321895-15C7-4433-A8A8-6AB0DB141DCC}"/>
              </a:ext>
            </a:extLst>
          </p:cNvPr>
          <p:cNvCxnSpPr>
            <a:cxnSpLocks/>
          </p:cNvCxnSpPr>
          <p:nvPr/>
        </p:nvCxnSpPr>
        <p:spPr>
          <a:xfrm flipV="1">
            <a:off x="6488946" y="7335450"/>
            <a:ext cx="0" cy="387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DF12037-C998-463F-BD0E-8746CDE0501C}"/>
              </a:ext>
            </a:extLst>
          </p:cNvPr>
          <p:cNvCxnSpPr>
            <a:cxnSpLocks/>
          </p:cNvCxnSpPr>
          <p:nvPr/>
        </p:nvCxnSpPr>
        <p:spPr>
          <a:xfrm>
            <a:off x="6955970" y="6612108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7B3F71A-0CE3-43C5-95B2-7C62A506FAF2}"/>
              </a:ext>
            </a:extLst>
          </p:cNvPr>
          <p:cNvCxnSpPr>
            <a:cxnSpLocks/>
          </p:cNvCxnSpPr>
          <p:nvPr/>
        </p:nvCxnSpPr>
        <p:spPr>
          <a:xfrm flipH="1">
            <a:off x="5396546" y="6516145"/>
            <a:ext cx="10773" cy="42242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DA6D5F1-DAF0-4B1E-B162-74FC80F52809}"/>
              </a:ext>
            </a:extLst>
          </p:cNvPr>
          <p:cNvCxnSpPr>
            <a:cxnSpLocks/>
          </p:cNvCxnSpPr>
          <p:nvPr/>
        </p:nvCxnSpPr>
        <p:spPr>
          <a:xfrm flipV="1">
            <a:off x="3771488" y="7216694"/>
            <a:ext cx="0" cy="38708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8C50573-9283-42DB-A725-FE9F6606209D}"/>
              </a:ext>
            </a:extLst>
          </p:cNvPr>
          <p:cNvSpPr/>
          <p:nvPr/>
        </p:nvSpPr>
        <p:spPr>
          <a:xfrm>
            <a:off x="22122" y="5167887"/>
            <a:ext cx="1131026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friendship important?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A754461-7F9C-43AC-B52F-6F1390DE1ED7}"/>
              </a:ext>
            </a:extLst>
          </p:cNvPr>
          <p:cNvSpPr/>
          <p:nvPr/>
        </p:nvSpPr>
        <p:spPr>
          <a:xfrm>
            <a:off x="1735567" y="5390847"/>
            <a:ext cx="1351836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a good friend?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BE45646-4B95-4455-A815-04AB3BBA3368}"/>
              </a:ext>
            </a:extLst>
          </p:cNvPr>
          <p:cNvSpPr/>
          <p:nvPr/>
        </p:nvSpPr>
        <p:spPr>
          <a:xfrm>
            <a:off x="3031452" y="5343098"/>
            <a:ext cx="1987841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we do when we fall out with friends?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3D7AF447-8AE0-4D5D-AEE3-201185D0ECB8}"/>
              </a:ext>
            </a:extLst>
          </p:cNvPr>
          <p:cNvSpPr/>
          <p:nvPr/>
        </p:nvSpPr>
        <p:spPr>
          <a:xfrm>
            <a:off x="5035554" y="5372674"/>
            <a:ext cx="161140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it feel like to be excluded?</a:t>
            </a:r>
          </a:p>
        </p:txBody>
      </p: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3FE77CF0-BAD8-4726-A562-8F583860EE4F}"/>
              </a:ext>
            </a:extLst>
          </p:cNvPr>
          <p:cNvCxnSpPr>
            <a:cxnSpLocks/>
          </p:cNvCxnSpPr>
          <p:nvPr/>
        </p:nvCxnSpPr>
        <p:spPr>
          <a:xfrm>
            <a:off x="2847310" y="4486272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CF6E7515-1CFF-4F24-BCBA-DA984FDCFFD6}"/>
              </a:ext>
            </a:extLst>
          </p:cNvPr>
          <p:cNvCxnSpPr>
            <a:cxnSpLocks/>
          </p:cNvCxnSpPr>
          <p:nvPr/>
        </p:nvCxnSpPr>
        <p:spPr>
          <a:xfrm>
            <a:off x="1506832" y="4658241"/>
            <a:ext cx="409151" cy="13626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1DD3EE87-0E00-431F-BF28-AB58A185743A}"/>
              </a:ext>
            </a:extLst>
          </p:cNvPr>
          <p:cNvCxnSpPr>
            <a:cxnSpLocks/>
          </p:cNvCxnSpPr>
          <p:nvPr/>
        </p:nvCxnSpPr>
        <p:spPr>
          <a:xfrm>
            <a:off x="1017797" y="5503706"/>
            <a:ext cx="171988" cy="28186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811F9C0-B630-4B6F-91AC-AD39A44BA5C8}"/>
              </a:ext>
            </a:extLst>
          </p:cNvPr>
          <p:cNvCxnSpPr>
            <a:cxnSpLocks/>
          </p:cNvCxnSpPr>
          <p:nvPr/>
        </p:nvCxnSpPr>
        <p:spPr>
          <a:xfrm flipV="1">
            <a:off x="2556590" y="5194235"/>
            <a:ext cx="0" cy="2496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B619451-9026-44DA-893B-C133583F9DC5}"/>
              </a:ext>
            </a:extLst>
          </p:cNvPr>
          <p:cNvCxnSpPr>
            <a:cxnSpLocks/>
          </p:cNvCxnSpPr>
          <p:nvPr/>
        </p:nvCxnSpPr>
        <p:spPr>
          <a:xfrm flipV="1">
            <a:off x="4053071" y="5185076"/>
            <a:ext cx="0" cy="2496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FB520771-2DE1-4D52-9820-DAF3A03F8278}"/>
              </a:ext>
            </a:extLst>
          </p:cNvPr>
          <p:cNvSpPr/>
          <p:nvPr/>
        </p:nvSpPr>
        <p:spPr>
          <a:xfrm>
            <a:off x="6727303" y="5345879"/>
            <a:ext cx="161140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a healthy friendship look like?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7A9BC99-7CB8-49F8-A8EA-0D9524E977B2}"/>
              </a:ext>
            </a:extLst>
          </p:cNvPr>
          <p:cNvSpPr/>
          <p:nvPr/>
        </p:nvSpPr>
        <p:spPr>
          <a:xfrm>
            <a:off x="237252" y="4418355"/>
            <a:ext cx="1359032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stand up for myself?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49EF561-279A-4716-B180-AEFF19E72AF9}"/>
              </a:ext>
            </a:extLst>
          </p:cNvPr>
          <p:cNvSpPr/>
          <p:nvPr/>
        </p:nvSpPr>
        <p:spPr>
          <a:xfrm>
            <a:off x="3174492" y="4022960"/>
            <a:ext cx="1903220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show respect to others when friendships break down?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EC386331-AD00-4886-9DCF-D9CA7675B17A}"/>
              </a:ext>
            </a:extLst>
          </p:cNvPr>
          <p:cNvSpPr/>
          <p:nvPr/>
        </p:nvSpPr>
        <p:spPr>
          <a:xfrm>
            <a:off x="5321304" y="4094980"/>
            <a:ext cx="1611400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are my five trusted people?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B4D35173-D169-4507-9AFA-5623747AB902}"/>
              </a:ext>
            </a:extLst>
          </p:cNvPr>
          <p:cNvSpPr/>
          <p:nvPr/>
        </p:nvSpPr>
        <p:spPr>
          <a:xfrm>
            <a:off x="1885085" y="4207072"/>
            <a:ext cx="1146367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teasing respectful?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F82910F8-C5D9-4EB2-93CE-15719636D855}"/>
              </a:ext>
            </a:extLst>
          </p:cNvPr>
          <p:cNvCxnSpPr>
            <a:cxnSpLocks/>
          </p:cNvCxnSpPr>
          <p:nvPr/>
        </p:nvCxnSpPr>
        <p:spPr>
          <a:xfrm>
            <a:off x="5029484" y="4483450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362F69E-032D-4491-A2B2-533F8CE64AD6}"/>
              </a:ext>
            </a:extLst>
          </p:cNvPr>
          <p:cNvCxnSpPr>
            <a:cxnSpLocks/>
          </p:cNvCxnSpPr>
          <p:nvPr/>
        </p:nvCxnSpPr>
        <p:spPr>
          <a:xfrm>
            <a:off x="6398638" y="4508969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186B83D-4B97-4C5A-90BA-CD45219569B4}"/>
              </a:ext>
            </a:extLst>
          </p:cNvPr>
          <p:cNvCxnSpPr>
            <a:cxnSpLocks/>
          </p:cNvCxnSpPr>
          <p:nvPr/>
        </p:nvCxnSpPr>
        <p:spPr>
          <a:xfrm flipV="1">
            <a:off x="6383588" y="5160408"/>
            <a:ext cx="0" cy="2496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5B8BFC9A-0B8F-4AAC-A75F-886EA5FAEBA1}"/>
              </a:ext>
            </a:extLst>
          </p:cNvPr>
          <p:cNvCxnSpPr>
            <a:cxnSpLocks/>
          </p:cNvCxnSpPr>
          <p:nvPr/>
        </p:nvCxnSpPr>
        <p:spPr>
          <a:xfrm flipV="1">
            <a:off x="7403405" y="5156083"/>
            <a:ext cx="0" cy="24963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DE6268A8-C031-4C6C-A5E8-B2688B886A43}"/>
              </a:ext>
            </a:extLst>
          </p:cNvPr>
          <p:cNvSpPr/>
          <p:nvPr/>
        </p:nvSpPr>
        <p:spPr>
          <a:xfrm>
            <a:off x="8492827" y="4502426"/>
            <a:ext cx="1031123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healthy diet?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70D3DA3-A2C2-4A47-A6A8-7418AC2CF051}"/>
              </a:ext>
            </a:extLst>
          </p:cNvPr>
          <p:cNvSpPr/>
          <p:nvPr/>
        </p:nvSpPr>
        <p:spPr>
          <a:xfrm>
            <a:off x="8638270" y="2993033"/>
            <a:ext cx="945070" cy="1166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poor diet &amp; how does being unhealthy affect us?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4B83119-A1AD-4FE7-BB38-17742800DFFE}"/>
              </a:ext>
            </a:extLst>
          </p:cNvPr>
          <p:cNvSpPr/>
          <p:nvPr/>
        </p:nvSpPr>
        <p:spPr>
          <a:xfrm>
            <a:off x="8148612" y="2181635"/>
            <a:ext cx="140874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plan and create healthy meals?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7110404-B072-45F5-89E4-AEDD4709C417}"/>
              </a:ext>
            </a:extLst>
          </p:cNvPr>
          <p:cNvSpPr/>
          <p:nvPr/>
        </p:nvSpPr>
        <p:spPr>
          <a:xfrm>
            <a:off x="5641837" y="3115163"/>
            <a:ext cx="2057895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recognise when I am not physically well or my body is becoming unhealthy &amp; what can I do?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8FB752B-430C-495C-852B-4FAF36E1379A}"/>
              </a:ext>
            </a:extLst>
          </p:cNvPr>
          <p:cNvSpPr/>
          <p:nvPr/>
        </p:nvSpPr>
        <p:spPr>
          <a:xfrm>
            <a:off x="5991665" y="1966095"/>
            <a:ext cx="2382143" cy="44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keep my teeth healthy and what are the benefits?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8C7FD70-5276-4304-8F79-1641939E9326}"/>
              </a:ext>
            </a:extLst>
          </p:cNvPr>
          <p:cNvSpPr/>
          <p:nvPr/>
        </p:nvSpPr>
        <p:spPr>
          <a:xfrm>
            <a:off x="4309077" y="3110770"/>
            <a:ext cx="1408742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an emergency?  What is first aid?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61BD32B-D0E3-4D93-B780-3C966B2F5410}"/>
              </a:ext>
            </a:extLst>
          </p:cNvPr>
          <p:cNvSpPr/>
          <p:nvPr/>
        </p:nvSpPr>
        <p:spPr>
          <a:xfrm>
            <a:off x="4007009" y="1969850"/>
            <a:ext cx="1408742" cy="2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GB" sz="11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44DA001F-5495-47F3-BADB-475F9D7403A3}"/>
              </a:ext>
            </a:extLst>
          </p:cNvPr>
          <p:cNvSpPr/>
          <p:nvPr/>
        </p:nvSpPr>
        <p:spPr>
          <a:xfrm>
            <a:off x="3728598" y="1773688"/>
            <a:ext cx="2309335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prevent </a:t>
            </a:r>
            <a:b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fire-based emergencies </a:t>
            </a:r>
            <a:b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keep ourselves safe?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1E9A0FEB-E020-493E-8066-BDB31F582817}"/>
              </a:ext>
            </a:extLst>
          </p:cNvPr>
          <p:cNvSpPr/>
          <p:nvPr/>
        </p:nvSpPr>
        <p:spPr>
          <a:xfrm>
            <a:off x="3137679" y="3284281"/>
            <a:ext cx="1146367" cy="62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keep safe near water?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4D445A0-E448-4BDF-8A13-4710B2ACC1C4}"/>
              </a:ext>
            </a:extLst>
          </p:cNvPr>
          <p:cNvSpPr/>
          <p:nvPr/>
        </p:nvSpPr>
        <p:spPr>
          <a:xfrm>
            <a:off x="2388133" y="1537257"/>
            <a:ext cx="1708021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YSA: </a:t>
            </a: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say ‘thank you’ for the work that the emergency services do?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A62486E-1F67-4BA0-9626-3055B86D5488}"/>
              </a:ext>
            </a:extLst>
          </p:cNvPr>
          <p:cNvSpPr/>
          <p:nvPr/>
        </p:nvSpPr>
        <p:spPr>
          <a:xfrm>
            <a:off x="1526721" y="3281901"/>
            <a:ext cx="1473904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does money come from and how can it be used?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47D3E3CB-7FBF-401F-BEB8-579A34BC7DAE}"/>
              </a:ext>
            </a:extLst>
          </p:cNvPr>
          <p:cNvSpPr/>
          <p:nvPr/>
        </p:nvSpPr>
        <p:spPr>
          <a:xfrm>
            <a:off x="65250" y="2789674"/>
            <a:ext cx="1300840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society do to manage our money?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B57E0FDB-2AFC-432F-9630-DA63EB4E2BBB}"/>
              </a:ext>
            </a:extLst>
          </p:cNvPr>
          <p:cNvSpPr/>
          <p:nvPr/>
        </p:nvSpPr>
        <p:spPr>
          <a:xfrm>
            <a:off x="1662099" y="1585393"/>
            <a:ext cx="846238" cy="803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can we do to earn money?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219F8AB8-50B3-44BC-8987-E3C9446EEBFE}"/>
              </a:ext>
            </a:extLst>
          </p:cNvPr>
          <p:cNvSpPr/>
          <p:nvPr/>
        </p:nvSpPr>
        <p:spPr>
          <a:xfrm>
            <a:off x="119222" y="339366"/>
            <a:ext cx="887521" cy="170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YSA Enterprise Project: </a:t>
            </a:r>
            <a:r>
              <a:rPr lang="en-GB" sz="1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business work and how can we help others?</a:t>
            </a:r>
            <a:endParaRPr lang="en-GB" sz="11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52D571E-861C-44FF-BD34-3E163A291D43}"/>
              </a:ext>
            </a:extLst>
          </p:cNvPr>
          <p:cNvCxnSpPr>
            <a:cxnSpLocks/>
          </p:cNvCxnSpPr>
          <p:nvPr/>
        </p:nvCxnSpPr>
        <p:spPr>
          <a:xfrm flipH="1" flipV="1">
            <a:off x="8385207" y="4637178"/>
            <a:ext cx="305513" cy="291139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BC149C07-89A6-4026-9933-6979D771BB07}"/>
              </a:ext>
            </a:extLst>
          </p:cNvPr>
          <p:cNvCxnSpPr>
            <a:cxnSpLocks/>
          </p:cNvCxnSpPr>
          <p:nvPr/>
        </p:nvCxnSpPr>
        <p:spPr>
          <a:xfrm flipH="1">
            <a:off x="8530521" y="3129224"/>
            <a:ext cx="213846" cy="20788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FBCB79B-1B05-44CF-80A0-754CA5D5D543}"/>
              </a:ext>
            </a:extLst>
          </p:cNvPr>
          <p:cNvCxnSpPr>
            <a:cxnSpLocks/>
          </p:cNvCxnSpPr>
          <p:nvPr/>
        </p:nvCxnSpPr>
        <p:spPr>
          <a:xfrm flipH="1">
            <a:off x="8194710" y="2622732"/>
            <a:ext cx="213846" cy="20788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AB91F350-D0A2-47F2-87F2-519F34E31BC0}"/>
              </a:ext>
            </a:extLst>
          </p:cNvPr>
          <p:cNvCxnSpPr>
            <a:cxnSpLocks/>
          </p:cNvCxnSpPr>
          <p:nvPr/>
        </p:nvCxnSpPr>
        <p:spPr>
          <a:xfrm flipV="1">
            <a:off x="7482153" y="3186817"/>
            <a:ext cx="374659" cy="392892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87B480A6-B8A3-426F-96B2-95EC4355C960}"/>
              </a:ext>
            </a:extLst>
          </p:cNvPr>
          <p:cNvCxnSpPr>
            <a:cxnSpLocks/>
          </p:cNvCxnSpPr>
          <p:nvPr/>
        </p:nvCxnSpPr>
        <p:spPr>
          <a:xfrm flipH="1">
            <a:off x="6147631" y="2275525"/>
            <a:ext cx="47850" cy="40429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63287C02-55FB-4679-8F3C-B3BE135BEE50}"/>
              </a:ext>
            </a:extLst>
          </p:cNvPr>
          <p:cNvCxnSpPr>
            <a:cxnSpLocks/>
          </p:cNvCxnSpPr>
          <p:nvPr/>
        </p:nvCxnSpPr>
        <p:spPr>
          <a:xfrm>
            <a:off x="5144290" y="2388355"/>
            <a:ext cx="125225" cy="383664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DF5B8C1-8497-4886-8634-EF7CCA307D22}"/>
              </a:ext>
            </a:extLst>
          </p:cNvPr>
          <p:cNvCxnSpPr>
            <a:cxnSpLocks/>
          </p:cNvCxnSpPr>
          <p:nvPr/>
        </p:nvCxnSpPr>
        <p:spPr>
          <a:xfrm flipH="1" flipV="1">
            <a:off x="5441889" y="3019751"/>
            <a:ext cx="769" cy="3218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D8CFBE42-2009-4471-B69D-4DA03C45D95C}"/>
              </a:ext>
            </a:extLst>
          </p:cNvPr>
          <p:cNvCxnSpPr>
            <a:cxnSpLocks/>
          </p:cNvCxnSpPr>
          <p:nvPr/>
        </p:nvCxnSpPr>
        <p:spPr>
          <a:xfrm flipV="1">
            <a:off x="3517848" y="2969606"/>
            <a:ext cx="12884" cy="334991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88369B46-AC46-4A3F-9833-F6FAEC361469}"/>
              </a:ext>
            </a:extLst>
          </p:cNvPr>
          <p:cNvCxnSpPr>
            <a:cxnSpLocks/>
          </p:cNvCxnSpPr>
          <p:nvPr/>
        </p:nvCxnSpPr>
        <p:spPr>
          <a:xfrm>
            <a:off x="3260408" y="2307738"/>
            <a:ext cx="13714" cy="304760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D873849C-CC1D-4F05-A334-E5E426BDD293}"/>
              </a:ext>
            </a:extLst>
          </p:cNvPr>
          <p:cNvCxnSpPr>
            <a:cxnSpLocks/>
          </p:cNvCxnSpPr>
          <p:nvPr/>
        </p:nvCxnSpPr>
        <p:spPr>
          <a:xfrm flipV="1">
            <a:off x="2804707" y="2967198"/>
            <a:ext cx="82654" cy="360023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10A9DA8-BC5C-4B3F-81AD-B2835137B64C}"/>
              </a:ext>
            </a:extLst>
          </p:cNvPr>
          <p:cNvCxnSpPr>
            <a:cxnSpLocks/>
          </p:cNvCxnSpPr>
          <p:nvPr/>
        </p:nvCxnSpPr>
        <p:spPr>
          <a:xfrm>
            <a:off x="834746" y="793777"/>
            <a:ext cx="416813" cy="22724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B7866069-FAB1-4090-9032-739EF5274E54}"/>
              </a:ext>
            </a:extLst>
          </p:cNvPr>
          <p:cNvCxnSpPr>
            <a:cxnSpLocks/>
          </p:cNvCxnSpPr>
          <p:nvPr/>
        </p:nvCxnSpPr>
        <p:spPr>
          <a:xfrm flipH="1">
            <a:off x="1423547" y="1799893"/>
            <a:ext cx="310857" cy="14469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7935191-7BB3-4849-92DC-3E7C53AC7347}"/>
              </a:ext>
            </a:extLst>
          </p:cNvPr>
          <p:cNvCxnSpPr>
            <a:cxnSpLocks/>
          </p:cNvCxnSpPr>
          <p:nvPr/>
        </p:nvCxnSpPr>
        <p:spPr>
          <a:xfrm flipH="1">
            <a:off x="2589659" y="13047185"/>
            <a:ext cx="87443" cy="310726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3FBB4685-E2BA-4762-8EC5-99CDF4013B12}"/>
              </a:ext>
            </a:extLst>
          </p:cNvPr>
          <p:cNvCxnSpPr>
            <a:cxnSpLocks/>
          </p:cNvCxnSpPr>
          <p:nvPr/>
        </p:nvCxnSpPr>
        <p:spPr>
          <a:xfrm>
            <a:off x="1445076" y="13260206"/>
            <a:ext cx="217001" cy="265288"/>
          </a:xfrm>
          <a:prstGeom prst="line">
            <a:avLst/>
          </a:prstGeom>
          <a:ln w="19050"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Picture 184" descr="A close up of a computer&#10;&#10;Description automatically generated">
            <a:extLst>
              <a:ext uri="{FF2B5EF4-FFF2-40B4-BE49-F238E27FC236}">
                <a16:creationId xmlns:a16="http://schemas.microsoft.com/office/drawing/2014/main" id="{34480784-1FC8-214B-BCF3-E4E702F70A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3714" y="12403692"/>
            <a:ext cx="746548" cy="691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82F431-318E-B54B-9074-F5269157B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47" y="14059151"/>
            <a:ext cx="691572" cy="381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8E23A-C8FE-0D44-8FF6-9CC4E5DE9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159" y="13787992"/>
            <a:ext cx="624252" cy="808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8C195-E383-2641-AC76-8C7F8D92E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538" y="10285438"/>
            <a:ext cx="1066516" cy="3357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9E4EC8-4627-3D43-94E9-600FEC39A0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4218" y="10433731"/>
            <a:ext cx="490927" cy="490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949C29-9649-5949-AD64-14ED224FD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304" y="10144757"/>
            <a:ext cx="720609" cy="4696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BFE27E-021B-304D-A769-158DE1FAF0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509" y="3402877"/>
            <a:ext cx="1054100" cy="698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3028C8-556C-F649-BCA1-8607CA8F6C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242" y="2475540"/>
            <a:ext cx="358376" cy="328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29E101-ED51-E442-AD25-DE2AA482DD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1987" y="1635017"/>
            <a:ext cx="338378" cy="3678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3886A3-3D7D-784B-B829-7769755A5E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2629" y="1634083"/>
            <a:ext cx="653934" cy="3534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2403C8-D060-1A42-B03E-A56B372805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7702" y="5091623"/>
            <a:ext cx="504898" cy="5990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485C4C-00AD-554B-BBD4-094D26661F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25347" y="3128880"/>
            <a:ext cx="349309" cy="3493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422BA0-EA8F-4D40-A206-C4B0AE8A6E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5751" y="3383286"/>
            <a:ext cx="301514" cy="476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058C55-E8AE-B04F-914A-DFC578A183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52267" y="1585254"/>
            <a:ext cx="419100" cy="622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4EFD0C-8BBC-4744-89DE-1D7490F772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4229" y="6420880"/>
            <a:ext cx="543330" cy="5433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0AA717F-F85B-9B47-A465-97074C2F10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4292" y="5866262"/>
            <a:ext cx="1633239" cy="4361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43E4F-537B-9743-B820-87893169F8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12683" y="3886897"/>
            <a:ext cx="731703" cy="7818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57DD7FE-B1A7-ED4A-9BC6-DFB76369ED9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78" y="5766290"/>
            <a:ext cx="1107270" cy="591317"/>
          </a:xfrm>
          <a:prstGeom prst="rect">
            <a:avLst/>
          </a:prstGeom>
        </p:spPr>
      </p:pic>
      <p:pic>
        <p:nvPicPr>
          <p:cNvPr id="1026" name="Picture 2" descr="Diamond 9 For The UNCRC (United Nations Convention on the Rights of the  Child)= Rights Respecting | Teaching Resources">
            <a:extLst>
              <a:ext uri="{FF2B5EF4-FFF2-40B4-BE49-F238E27FC236}">
                <a16:creationId xmlns:a16="http://schemas.microsoft.com/office/drawing/2014/main" id="{03F46A88-AB86-EB45-BD5F-739662B1F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60" y="7540708"/>
            <a:ext cx="769313" cy="5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F7C2EC2-8A5B-8648-BABB-B21BBAE2A8C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21465" y="5913698"/>
            <a:ext cx="801019" cy="974212"/>
          </a:xfrm>
          <a:prstGeom prst="rect">
            <a:avLst/>
          </a:prstGeom>
        </p:spPr>
      </p:pic>
      <p:pic>
        <p:nvPicPr>
          <p:cNvPr id="1028" name="Picture 4" descr="Right To Play UK - Home | Facebook">
            <a:extLst>
              <a:ext uri="{FF2B5EF4-FFF2-40B4-BE49-F238E27FC236}">
                <a16:creationId xmlns:a16="http://schemas.microsoft.com/office/drawing/2014/main" id="{3E97B20C-6548-0A4E-8B72-F1EB5A6B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567" y="6877074"/>
            <a:ext cx="525860" cy="5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2FC313D-1A88-9846-861D-80710951362F}"/>
              </a:ext>
            </a:extLst>
          </p:cNvPr>
          <p:cNvSpPr txBox="1"/>
          <p:nvPr/>
        </p:nvSpPr>
        <p:spPr>
          <a:xfrm>
            <a:off x="13245737" y="4245429"/>
            <a:ext cx="184731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9B1FB-458A-F74A-B44F-1116724904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72595" y="16115558"/>
            <a:ext cx="930676" cy="1285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82BC2D-4680-EC4B-B376-BFE8DD97D43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776" y="13883944"/>
            <a:ext cx="1123182" cy="15781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ED2579-8FE5-8A4D-8D8E-AC0CF40157E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318" y="14120161"/>
            <a:ext cx="1167400" cy="12395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2153DD-3FA8-E74C-BF81-827C3674A947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815" y="16132929"/>
            <a:ext cx="1138958" cy="14530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B98A04-590D-404E-8C16-334682E7447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5650" y="16214566"/>
            <a:ext cx="757380" cy="116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0A2751E6B86478213402698A00FF4" ma:contentTypeVersion="2" ma:contentTypeDescription="Create a new document." ma:contentTypeScope="" ma:versionID="d7d62952725845c96d36722a3d980c84">
  <xsd:schema xmlns:xsd="http://www.w3.org/2001/XMLSchema" xmlns:xs="http://www.w3.org/2001/XMLSchema" xmlns:p="http://schemas.microsoft.com/office/2006/metadata/properties" xmlns:ns2="18fa4597-25e8-4dc6-a070-d25eeefa2746" targetNamespace="http://schemas.microsoft.com/office/2006/metadata/properties" ma:root="true" ma:fieldsID="1d5c8cbb0ae53494292acd7aa9f36a47" ns2:_="">
    <xsd:import namespace="18fa4597-25e8-4dc6-a070-d25eeefa27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a4597-25e8-4dc6-a070-d25eeefa2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54CCA0D-18D8-4232-94E5-D51B379F2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fa4597-25e8-4dc6-a070-d25eeefa27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AB4920-F60B-4F82-9BCE-7A9B78676A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A8C5BE-D9AB-4171-B392-8D27CC7C1E68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8fa4597-25e8-4dc6-a070-d25eeefa2746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18157</TotalTime>
  <Words>966</Words>
  <Application>Microsoft Office PowerPoint</Application>
  <PresentationFormat>Custom</PresentationFormat>
  <Paragraphs>116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Reddy</dc:creator>
  <cp:lastModifiedBy>Hayley Lockett</cp:lastModifiedBy>
  <cp:revision>259</cp:revision>
  <cp:lastPrinted>2020-09-04T13:22:47Z</cp:lastPrinted>
  <dcterms:created xsi:type="dcterms:W3CDTF">2018-02-08T08:28:53Z</dcterms:created>
  <dcterms:modified xsi:type="dcterms:W3CDTF">2025-09-04T09:48:47Z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0x0101001A70A2751E6B86478213402698A00FF4</vt:lpwstr>
  </property>
</Properties>
</file>