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6"/>
  </p:notesMasterIdLst>
  <p:sldIdLst>
    <p:sldId id="256" r:id="rId5"/>
  </p:sldIdLst>
  <p:sldSz cx="9720263" cy="17640300"/>
  <p:notesSz cx="6865938" cy="9998075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6FE"/>
    <a:srgbClr val="144856"/>
    <a:srgbClr val="175A68"/>
    <a:srgbClr val="FE5E00"/>
    <a:srgbClr val="F8B30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 autoAdjust="0"/>
    <p:restoredTop sz="90688" autoAdjust="0"/>
  </p:normalViewPr>
  <p:slideViewPr>
    <p:cSldViewPr snapToGrid="0">
      <p:cViewPr varScale="1">
        <p:scale>
          <a:sx n="34" d="100"/>
          <a:sy n="34" d="100"/>
        </p:scale>
        <p:origin x="331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988" cy="500464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8347" y="0"/>
            <a:ext cx="2975988" cy="500464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03488" y="1250950"/>
            <a:ext cx="1858962" cy="3373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99" tIns="46099" rIns="92199" bIns="4609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274" y="4811165"/>
            <a:ext cx="5493392" cy="3936552"/>
          </a:xfrm>
          <a:prstGeom prst="rect">
            <a:avLst/>
          </a:prstGeom>
        </p:spPr>
        <p:txBody>
          <a:bodyPr vert="horz" lIns="92199" tIns="46099" rIns="92199" bIns="4609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7611"/>
            <a:ext cx="2975988" cy="500464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8347" y="9497611"/>
            <a:ext cx="2975988" cy="500464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3488" y="1250950"/>
            <a:ext cx="1858962" cy="3373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freestockphotos.biz/stockphoto/17116" TargetMode="External"/><Relationship Id="rId18" Type="http://schemas.openxmlformats.org/officeDocument/2006/relationships/image" Target="../media/image15.emf"/><Relationship Id="rId26" Type="http://schemas.openxmlformats.org/officeDocument/2006/relationships/image" Target="../media/image23.emf"/><Relationship Id="rId3" Type="http://schemas.openxmlformats.org/officeDocument/2006/relationships/image" Target="../media/image1.png"/><Relationship Id="rId21" Type="http://schemas.openxmlformats.org/officeDocument/2006/relationships/image" Target="../media/image18.emf"/><Relationship Id="rId34" Type="http://schemas.openxmlformats.org/officeDocument/2006/relationships/image" Target="../media/image30.png"/><Relationship Id="rId7" Type="http://schemas.openxmlformats.org/officeDocument/2006/relationships/image" Target="../media/image5.emf"/><Relationship Id="rId12" Type="http://schemas.openxmlformats.org/officeDocument/2006/relationships/image" Target="../media/image10.png"/><Relationship Id="rId17" Type="http://schemas.openxmlformats.org/officeDocument/2006/relationships/image" Target="../media/image14.emf"/><Relationship Id="rId25" Type="http://schemas.openxmlformats.org/officeDocument/2006/relationships/image" Target="../media/image22.emf"/><Relationship Id="rId33" Type="http://schemas.openxmlformats.org/officeDocument/2006/relationships/hyperlink" Target="http://pngimg.com/download/16515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emf"/><Relationship Id="rId20" Type="http://schemas.openxmlformats.org/officeDocument/2006/relationships/image" Target="../media/image17.emf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24" Type="http://schemas.openxmlformats.org/officeDocument/2006/relationships/image" Target="../media/image21.emf"/><Relationship Id="rId32" Type="http://schemas.openxmlformats.org/officeDocument/2006/relationships/image" Target="../media/image29.png"/><Relationship Id="rId5" Type="http://schemas.openxmlformats.org/officeDocument/2006/relationships/image" Target="../media/image3.emf"/><Relationship Id="rId15" Type="http://schemas.openxmlformats.org/officeDocument/2006/relationships/image" Target="../media/image12.emf"/><Relationship Id="rId23" Type="http://schemas.openxmlformats.org/officeDocument/2006/relationships/image" Target="../media/image20.emf"/><Relationship Id="rId28" Type="http://schemas.openxmlformats.org/officeDocument/2006/relationships/image" Target="../media/image25.png"/><Relationship Id="rId36" Type="http://schemas.openxmlformats.org/officeDocument/2006/relationships/hyperlink" Target="https://europeanhistorianinthebigeasy.wordpress.com/" TargetMode="External"/><Relationship Id="rId10" Type="http://schemas.openxmlformats.org/officeDocument/2006/relationships/image" Target="../media/image8.emf"/><Relationship Id="rId19" Type="http://schemas.openxmlformats.org/officeDocument/2006/relationships/image" Target="../media/image16.emf"/><Relationship Id="rId31" Type="http://schemas.openxmlformats.org/officeDocument/2006/relationships/image" Target="../media/image28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11.emf"/><Relationship Id="rId22" Type="http://schemas.openxmlformats.org/officeDocument/2006/relationships/image" Target="../media/image19.emf"/><Relationship Id="rId27" Type="http://schemas.openxmlformats.org/officeDocument/2006/relationships/image" Target="../media/image24.emf"/><Relationship Id="rId30" Type="http://schemas.openxmlformats.org/officeDocument/2006/relationships/image" Target="../media/image27.emf"/><Relationship Id="rId35" Type="http://schemas.openxmlformats.org/officeDocument/2006/relationships/image" Target="../media/image31.png"/><Relationship Id="rId8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99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-3317" y="8896"/>
            <a:ext cx="9726896" cy="17741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179105" y="237838"/>
            <a:ext cx="9283395" cy="16898504"/>
          </a:xfrm>
          <a:prstGeom prst="rect">
            <a:avLst/>
          </a:prstGeom>
          <a:solidFill>
            <a:srgbClr val="EAF6F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1898017" y="15453597"/>
            <a:ext cx="6684079" cy="6226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Emotional and mental health</a:t>
            </a:r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258266" y="11387824"/>
            <a:ext cx="2803491" cy="2325134"/>
          </a:xfrm>
          <a:prstGeom prst="blockArc">
            <a:avLst>
              <a:gd name="adj1" fmla="val 11175711"/>
              <a:gd name="adj2" fmla="val 21476543"/>
              <a:gd name="adj3" fmla="val 2611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1957589" y="13310885"/>
            <a:ext cx="5881465" cy="6226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Bereavement and loss                                Body image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2378022" y="9296003"/>
            <a:ext cx="2803492" cy="2170620"/>
          </a:xfrm>
          <a:prstGeom prst="blockArc">
            <a:avLst>
              <a:gd name="adj1" fmla="val 10902111"/>
              <a:gd name="adj2" fmla="val 21446766"/>
              <a:gd name="adj3" fmla="val 272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3696253" y="8979567"/>
            <a:ext cx="4235123" cy="615953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Fake news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14180" y="6821733"/>
            <a:ext cx="5668666" cy="6173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Drugs and Alcohol Education</a:t>
            </a:r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758789" y="4966051"/>
            <a:ext cx="2763038" cy="2184400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169193" y="2779239"/>
            <a:ext cx="2811708" cy="220431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1998734" y="4681065"/>
            <a:ext cx="3509122" cy="5998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Relationships and Sex Education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4575973" y="2475541"/>
            <a:ext cx="3082128" cy="6133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Anti-social behaviour, and the role of the police and the Law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347F049-5853-0C49-B90B-3270038CAC6A}"/>
              </a:ext>
            </a:extLst>
          </p:cNvPr>
          <p:cNvCxnSpPr>
            <a:cxnSpLocks/>
          </p:cNvCxnSpPr>
          <p:nvPr/>
        </p:nvCxnSpPr>
        <p:spPr>
          <a:xfrm>
            <a:off x="7951505" y="15378596"/>
            <a:ext cx="0" cy="31529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CEC5DD08-7C41-49BE-85D1-0F4C9E71719A}"/>
              </a:ext>
            </a:extLst>
          </p:cNvPr>
          <p:cNvGrpSpPr/>
          <p:nvPr/>
        </p:nvGrpSpPr>
        <p:grpSpPr>
          <a:xfrm>
            <a:off x="8267509" y="15090836"/>
            <a:ext cx="1214980" cy="1304869"/>
            <a:chOff x="7701111" y="15094413"/>
            <a:chExt cx="1214980" cy="1304869"/>
          </a:xfrm>
        </p:grpSpPr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2E0765AE-687C-4E8D-A7CC-55342F5008AC}"/>
                </a:ext>
              </a:extLst>
            </p:cNvPr>
            <p:cNvSpPr/>
            <p:nvPr/>
          </p:nvSpPr>
          <p:spPr>
            <a:xfrm>
              <a:off x="7701111" y="15094413"/>
              <a:ext cx="1214980" cy="130486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CB931778-C0A2-4853-9BF0-8CB0136DCAEF}"/>
                </a:ext>
              </a:extLst>
            </p:cNvPr>
            <p:cNvSpPr/>
            <p:nvPr/>
          </p:nvSpPr>
          <p:spPr>
            <a:xfrm>
              <a:off x="7877367" y="15289249"/>
              <a:ext cx="841075" cy="90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C62910D4-2960-438F-B784-35FF3F42EBFA}"/>
                </a:ext>
              </a:extLst>
            </p:cNvPr>
            <p:cNvSpPr txBox="1"/>
            <p:nvPr/>
          </p:nvSpPr>
          <p:spPr>
            <a:xfrm>
              <a:off x="7878319" y="15434805"/>
              <a:ext cx="841074" cy="82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A10D33B5-9E99-4250-8688-7D7A7C6B89B4}"/>
                </a:ext>
              </a:extLst>
            </p:cNvPr>
            <p:cNvSpPr txBox="1"/>
            <p:nvPr/>
          </p:nvSpPr>
          <p:spPr>
            <a:xfrm>
              <a:off x="7881815" y="15368298"/>
              <a:ext cx="8410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>
                  <a:latin typeface="Arial" panose="020B0604020202020204" pitchFamily="34" charset="0"/>
                  <a:cs typeface="Arial" panose="020B0604020202020204" pitchFamily="34" charset="0"/>
                </a:rPr>
                <a:t>YEAR</a:t>
              </a:r>
            </a:p>
          </p:txBody>
        </p:sp>
      </p:grpSp>
      <p:pic>
        <p:nvPicPr>
          <p:cNvPr id="305" name="Picture 304">
            <a:extLst>
              <a:ext uri="{FF2B5EF4-FFF2-40B4-BE49-F238E27FC236}">
                <a16:creationId xmlns:a16="http://schemas.microsoft.com/office/drawing/2014/main" id="{E304DD7A-D85F-4348-9C65-6228EB997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8" t="38876" r="72678" b="44889"/>
          <a:stretch/>
        </p:blipFill>
        <p:spPr>
          <a:xfrm>
            <a:off x="7931376" y="236501"/>
            <a:ext cx="1531124" cy="837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54B049-F74B-48F1-A036-FC00BC393C00}"/>
              </a:ext>
            </a:extLst>
          </p:cNvPr>
          <p:cNvSpPr txBox="1"/>
          <p:nvPr/>
        </p:nvSpPr>
        <p:spPr>
          <a:xfrm>
            <a:off x="7590107" y="1104326"/>
            <a:ext cx="200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Upper KS2       PSHE Education Learning Journey</a:t>
            </a: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635009" y="13570107"/>
            <a:ext cx="2770648" cy="2252202"/>
          </a:xfrm>
          <a:prstGeom prst="blockArc">
            <a:avLst>
              <a:gd name="adj1" fmla="val 11019482"/>
              <a:gd name="adj2" fmla="val 17847"/>
              <a:gd name="adj3" fmla="val 278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00E6D38E-3F60-8646-B0C0-1F4A34240498}"/>
              </a:ext>
            </a:extLst>
          </p:cNvPr>
          <p:cNvCxnSpPr>
            <a:cxnSpLocks/>
          </p:cNvCxnSpPr>
          <p:nvPr/>
        </p:nvCxnSpPr>
        <p:spPr>
          <a:xfrm>
            <a:off x="2556589" y="15310172"/>
            <a:ext cx="1" cy="31961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Block Arc 329">
            <a:extLst>
              <a:ext uri="{FF2B5EF4-FFF2-40B4-BE49-F238E27FC236}">
                <a16:creationId xmlns:a16="http://schemas.microsoft.com/office/drawing/2014/main" id="{41292E0F-EA02-435E-B4F7-8098839C25C5}"/>
              </a:ext>
            </a:extLst>
          </p:cNvPr>
          <p:cNvSpPr/>
          <p:nvPr/>
        </p:nvSpPr>
        <p:spPr>
          <a:xfrm rot="16200000">
            <a:off x="661654" y="722869"/>
            <a:ext cx="2591870" cy="2154050"/>
          </a:xfrm>
          <a:prstGeom prst="blockArc">
            <a:avLst>
              <a:gd name="adj1" fmla="val 10209275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586EC9CB-C123-4B1F-9084-8D29910A46E8}"/>
              </a:ext>
            </a:extLst>
          </p:cNvPr>
          <p:cNvSpPr txBox="1"/>
          <p:nvPr/>
        </p:nvSpPr>
        <p:spPr>
          <a:xfrm>
            <a:off x="2615789" y="16367914"/>
            <a:ext cx="6684079" cy="1021556"/>
          </a:xfrm>
          <a:prstGeom prst="wedgeRoundRectCallout">
            <a:avLst>
              <a:gd name="adj1" fmla="val 17086"/>
              <a:gd name="adj2" fmla="val 35703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b="1">
                <a:latin typeface="Arial" panose="020B0604020202020204" pitchFamily="34" charset="0"/>
                <a:cs typeface="Arial" panose="020B0604020202020204" pitchFamily="34" charset="0"/>
              </a:rPr>
              <a:t>Students will start Upper Key Stage 2 with: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Understanding of how to be a good friend, including showing respect for others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Knowledge of their rights and responsibilities, as detailed in the UNCRC, including an ability to recognise stereotyping.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An understanding of how to stay safe, including online, and what to do in emergencies.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Knowledge of how to live a healthy lifestyle, including a balanced diet, the importance of exercise, sleep and dental health.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Experience of meaningful YSA; environmental, community-based and enterprise.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740C92E4-B178-41E9-B483-CF7F3548C391}"/>
              </a:ext>
            </a:extLst>
          </p:cNvPr>
          <p:cNvSpPr txBox="1"/>
          <p:nvPr/>
        </p:nvSpPr>
        <p:spPr>
          <a:xfrm>
            <a:off x="2306337" y="36316"/>
            <a:ext cx="5394093" cy="1804749"/>
          </a:xfrm>
          <a:prstGeom prst="wedgeRoundRectCallout">
            <a:avLst>
              <a:gd name="adj1" fmla="val 17086"/>
              <a:gd name="adj2" fmla="val 46385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Students will start Key Stage 3 with: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Knowledge of the fundamental building blocks and characteristics of positive and healthy relationships, including online relationships.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An understanding of sexual intercourse, pregnancy, and of the importance of consent.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An understanding of the physical and emotional changes which occur during puberty.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Knowledge of the dangers of drugs, alcohol and smoking to good health.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An awareness of positive mental wellbeing, and how to seek support if they need help.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 understanding of how to stay safe in a range of contexts, including online.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An understanding of the structures of modern Britain, including the rule of law.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 rich experience of environmentally focused Youth Social Action.</a:t>
            </a:r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5400000">
            <a:off x="1677731" y="428792"/>
            <a:ext cx="938427" cy="735967"/>
          </a:xfrm>
          <a:prstGeom prst="triangle">
            <a:avLst>
              <a:gd name="adj" fmla="val 4536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000">
                <a:schemeClr val="accent1">
                  <a:lumMod val="45000"/>
                  <a:lumOff val="5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84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Block Arc 358">
            <a:extLst>
              <a:ext uri="{FF2B5EF4-FFF2-40B4-BE49-F238E27FC236}">
                <a16:creationId xmlns:a16="http://schemas.microsoft.com/office/drawing/2014/main" id="{E9A77E36-79B8-401B-A9CF-52115A190289}"/>
              </a:ext>
            </a:extLst>
          </p:cNvPr>
          <p:cNvSpPr/>
          <p:nvPr/>
        </p:nvSpPr>
        <p:spPr>
          <a:xfrm rot="5400000" flipH="1">
            <a:off x="6343229" y="7074806"/>
            <a:ext cx="2786190" cy="2280044"/>
          </a:xfrm>
          <a:prstGeom prst="blockArc">
            <a:avLst>
              <a:gd name="adj1" fmla="val 1103695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F4472F-02EB-48AF-9C6C-57453DBED179}"/>
              </a:ext>
            </a:extLst>
          </p:cNvPr>
          <p:cNvGrpSpPr/>
          <p:nvPr/>
        </p:nvGrpSpPr>
        <p:grpSpPr>
          <a:xfrm>
            <a:off x="7921602" y="7018908"/>
            <a:ext cx="1214980" cy="1304869"/>
            <a:chOff x="1667186" y="8680935"/>
            <a:chExt cx="1214980" cy="1304869"/>
          </a:xfrm>
        </p:grpSpPr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A35A5061-95DD-4F04-8D1C-A5AE0DF4AA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1728" y="9380779"/>
              <a:ext cx="0" cy="346237"/>
            </a:xfrm>
            <a:prstGeom prst="line">
              <a:avLst/>
            </a:prstGeom>
            <a:ln w="1905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F30CF106-B6D9-494F-AA3F-A2B8566D7232}"/>
                </a:ext>
              </a:extLst>
            </p:cNvPr>
            <p:cNvCxnSpPr>
              <a:cxnSpLocks/>
            </p:cNvCxnSpPr>
            <p:nvPr/>
          </p:nvCxnSpPr>
          <p:spPr>
            <a:xfrm>
              <a:off x="2698209" y="8906303"/>
              <a:ext cx="0" cy="342742"/>
            </a:xfrm>
            <a:prstGeom prst="line">
              <a:avLst/>
            </a:prstGeom>
            <a:ln w="1905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37B15162-65EE-4E70-9241-61DECB110DB7}"/>
                </a:ext>
              </a:extLst>
            </p:cNvPr>
            <p:cNvSpPr/>
            <p:nvPr/>
          </p:nvSpPr>
          <p:spPr>
            <a:xfrm>
              <a:off x="1667186" y="8680935"/>
              <a:ext cx="1214980" cy="130486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19CA324-D55C-4FDA-B9F6-24D196E502A3}"/>
                </a:ext>
              </a:extLst>
            </p:cNvPr>
            <p:cNvSpPr/>
            <p:nvPr/>
          </p:nvSpPr>
          <p:spPr>
            <a:xfrm>
              <a:off x="1846857" y="8878900"/>
              <a:ext cx="841075" cy="90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91B3551-4A3E-42FC-8704-8ABEB2257B40}"/>
                </a:ext>
              </a:extLst>
            </p:cNvPr>
            <p:cNvSpPr txBox="1"/>
            <p:nvPr/>
          </p:nvSpPr>
          <p:spPr>
            <a:xfrm>
              <a:off x="1840587" y="9059397"/>
              <a:ext cx="841074" cy="82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F9780AC-533F-4E63-A008-E3988A6BE17C}"/>
                </a:ext>
              </a:extLst>
            </p:cNvPr>
            <p:cNvSpPr txBox="1"/>
            <p:nvPr/>
          </p:nvSpPr>
          <p:spPr>
            <a:xfrm>
              <a:off x="1852172" y="8988011"/>
              <a:ext cx="841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>
                  <a:latin typeface="Arial" panose="020B0604020202020204" pitchFamily="34" charset="0"/>
                  <a:cs typeface="Arial" panose="020B0604020202020204" pitchFamily="34" charset="0"/>
                </a:rPr>
                <a:t>YEAR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D398469-3D35-4DC5-80D5-4CC17B4C5E10}"/>
              </a:ext>
            </a:extLst>
          </p:cNvPr>
          <p:cNvSpPr txBox="1"/>
          <p:nvPr/>
        </p:nvSpPr>
        <p:spPr>
          <a:xfrm>
            <a:off x="228233" y="7598610"/>
            <a:ext cx="2878459" cy="486287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Enrichment and careers related learning opportunities in UKS2:</a:t>
            </a:r>
          </a:p>
          <a:p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The OAT Advantage: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Taste food from other countries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Be aware of internet safety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Raise money for charity or take part in a fundraising event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Know your legal rights and responsibilities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Know why and how to stand up for others (prevent bullying)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Know how to recycle at home and school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Help someone in your community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#iwill social action opportunity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Participate in a debate</a:t>
            </a: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CRL encounters from: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Employees in mental health-based industries: psychologists, therapists, mental health nurses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Employees in media-based industries, such as print media, (journalists) social media (web-designers, marketing and communications)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People working within the environmental sector; Environmental Advisor,  Environmental Public Health Scientist, Sustainability Consultant, Alternative </a:t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Energy Providers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Employees in the Law, such as the police, solicitors, barristers, judges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3660995" y="11167544"/>
            <a:ext cx="4213270" cy="6091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Changes in friendships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676B108-9E7D-4EFC-8F3B-49CF1B5745B2}"/>
              </a:ext>
            </a:extLst>
          </p:cNvPr>
          <p:cNvCxnSpPr>
            <a:cxnSpLocks/>
          </p:cNvCxnSpPr>
          <p:nvPr/>
        </p:nvCxnSpPr>
        <p:spPr>
          <a:xfrm flipH="1" flipV="1">
            <a:off x="8311027" y="9187186"/>
            <a:ext cx="359295" cy="26089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5D3B070-3719-4560-865F-96691B954EDC}"/>
              </a:ext>
            </a:extLst>
          </p:cNvPr>
          <p:cNvSpPr/>
          <p:nvPr/>
        </p:nvSpPr>
        <p:spPr>
          <a:xfrm>
            <a:off x="6601784" y="11154681"/>
            <a:ext cx="1255028" cy="62837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Puberty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E83648AA-31FD-488F-959B-BB55A2995CA3}"/>
              </a:ext>
            </a:extLst>
          </p:cNvPr>
          <p:cNvCxnSpPr>
            <a:cxnSpLocks/>
          </p:cNvCxnSpPr>
          <p:nvPr/>
        </p:nvCxnSpPr>
        <p:spPr>
          <a:xfrm flipH="1">
            <a:off x="3353471" y="15285672"/>
            <a:ext cx="241540" cy="31188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46BC63E6-BD1E-4BD0-A12F-789FE64065D8}"/>
              </a:ext>
            </a:extLst>
          </p:cNvPr>
          <p:cNvCxnSpPr>
            <a:cxnSpLocks/>
          </p:cNvCxnSpPr>
          <p:nvPr/>
        </p:nvCxnSpPr>
        <p:spPr>
          <a:xfrm flipV="1">
            <a:off x="2231136" y="15969393"/>
            <a:ext cx="204003" cy="41743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 209">
            <a:extLst>
              <a:ext uri="{FF2B5EF4-FFF2-40B4-BE49-F238E27FC236}">
                <a16:creationId xmlns:a16="http://schemas.microsoft.com/office/drawing/2014/main" id="{266E83E3-E872-4D80-8F03-D49C52F95969}"/>
              </a:ext>
            </a:extLst>
          </p:cNvPr>
          <p:cNvSpPr/>
          <p:nvPr/>
        </p:nvSpPr>
        <p:spPr>
          <a:xfrm>
            <a:off x="1787284" y="2469783"/>
            <a:ext cx="2878540" cy="6116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YSA: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 Global sustainable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Development Goals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283686ED-C7A9-438B-A258-75072786BED7}"/>
              </a:ext>
            </a:extLst>
          </p:cNvPr>
          <p:cNvSpPr/>
          <p:nvPr/>
        </p:nvSpPr>
        <p:spPr>
          <a:xfrm>
            <a:off x="5500938" y="4679774"/>
            <a:ext cx="2151516" cy="6011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E-Safety and </a:t>
            </a:r>
          </a:p>
          <a:p>
            <a:pPr algn="ctr"/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C5EE104-4235-4C4B-9CE0-00ECE660AFF1}"/>
              </a:ext>
            </a:extLst>
          </p:cNvPr>
          <p:cNvCxnSpPr>
            <a:cxnSpLocks/>
          </p:cNvCxnSpPr>
          <p:nvPr/>
        </p:nvCxnSpPr>
        <p:spPr>
          <a:xfrm>
            <a:off x="1547475" y="13187639"/>
            <a:ext cx="114980" cy="33045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94E2413-B593-4165-91D4-AC4E47C5B23A}"/>
              </a:ext>
            </a:extLst>
          </p:cNvPr>
          <p:cNvCxnSpPr>
            <a:cxnSpLocks/>
          </p:cNvCxnSpPr>
          <p:nvPr/>
        </p:nvCxnSpPr>
        <p:spPr>
          <a:xfrm>
            <a:off x="3418954" y="8917995"/>
            <a:ext cx="47028" cy="33415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948F851-C2E7-470B-B1A6-07DA2F534D65}"/>
              </a:ext>
            </a:extLst>
          </p:cNvPr>
          <p:cNvCxnSpPr>
            <a:cxnSpLocks/>
          </p:cNvCxnSpPr>
          <p:nvPr/>
        </p:nvCxnSpPr>
        <p:spPr>
          <a:xfrm>
            <a:off x="4177731" y="8698911"/>
            <a:ext cx="64336" cy="38669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ADF12037-C998-463F-BD0E-8746CDE0501C}"/>
              </a:ext>
            </a:extLst>
          </p:cNvPr>
          <p:cNvCxnSpPr>
            <a:cxnSpLocks/>
          </p:cNvCxnSpPr>
          <p:nvPr/>
        </p:nvCxnSpPr>
        <p:spPr>
          <a:xfrm>
            <a:off x="2158139" y="4487606"/>
            <a:ext cx="13714" cy="30476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DA6D5F1-DAF0-4B1E-B162-74FC80F52809}"/>
              </a:ext>
            </a:extLst>
          </p:cNvPr>
          <p:cNvCxnSpPr>
            <a:cxnSpLocks/>
          </p:cNvCxnSpPr>
          <p:nvPr/>
        </p:nvCxnSpPr>
        <p:spPr>
          <a:xfrm flipH="1" flipV="1">
            <a:off x="7751936" y="5147130"/>
            <a:ext cx="354652" cy="40869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1DD3EE87-0E00-431F-BF28-AB58A185743A}"/>
              </a:ext>
            </a:extLst>
          </p:cNvPr>
          <p:cNvCxnSpPr>
            <a:cxnSpLocks/>
          </p:cNvCxnSpPr>
          <p:nvPr/>
        </p:nvCxnSpPr>
        <p:spPr>
          <a:xfrm>
            <a:off x="1012050" y="5375017"/>
            <a:ext cx="171988" cy="28186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3811F9C0-B630-4B6F-91AC-AD39A44BA5C8}"/>
              </a:ext>
            </a:extLst>
          </p:cNvPr>
          <p:cNvCxnSpPr>
            <a:cxnSpLocks/>
          </p:cNvCxnSpPr>
          <p:nvPr/>
        </p:nvCxnSpPr>
        <p:spPr>
          <a:xfrm flipH="1" flipV="1">
            <a:off x="1960645" y="5185076"/>
            <a:ext cx="153535" cy="24963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1B619451-9026-44DA-893B-C133583F9DC5}"/>
              </a:ext>
            </a:extLst>
          </p:cNvPr>
          <p:cNvCxnSpPr>
            <a:cxnSpLocks/>
          </p:cNvCxnSpPr>
          <p:nvPr/>
        </p:nvCxnSpPr>
        <p:spPr>
          <a:xfrm flipV="1">
            <a:off x="4053071" y="5185076"/>
            <a:ext cx="0" cy="24963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362F69E-032D-4491-A2B2-533F8CE64AD6}"/>
              </a:ext>
            </a:extLst>
          </p:cNvPr>
          <p:cNvCxnSpPr>
            <a:cxnSpLocks/>
          </p:cNvCxnSpPr>
          <p:nvPr/>
        </p:nvCxnSpPr>
        <p:spPr>
          <a:xfrm>
            <a:off x="3526585" y="4472238"/>
            <a:ext cx="13714" cy="30476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87B480A6-B8A3-426F-96B2-95EC4355C960}"/>
              </a:ext>
            </a:extLst>
          </p:cNvPr>
          <p:cNvCxnSpPr>
            <a:cxnSpLocks/>
          </p:cNvCxnSpPr>
          <p:nvPr/>
        </p:nvCxnSpPr>
        <p:spPr>
          <a:xfrm flipH="1">
            <a:off x="8344061" y="2739848"/>
            <a:ext cx="201251" cy="34399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63287C02-55FB-4679-8F3C-B3BE135BEE50}"/>
              </a:ext>
            </a:extLst>
          </p:cNvPr>
          <p:cNvCxnSpPr>
            <a:cxnSpLocks/>
          </p:cNvCxnSpPr>
          <p:nvPr/>
        </p:nvCxnSpPr>
        <p:spPr>
          <a:xfrm>
            <a:off x="5283956" y="2249662"/>
            <a:ext cx="6888" cy="32489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B7866069-FAB1-4090-9032-739EF5274E54}"/>
              </a:ext>
            </a:extLst>
          </p:cNvPr>
          <p:cNvCxnSpPr>
            <a:cxnSpLocks/>
          </p:cNvCxnSpPr>
          <p:nvPr/>
        </p:nvCxnSpPr>
        <p:spPr>
          <a:xfrm flipH="1">
            <a:off x="1423547" y="1799893"/>
            <a:ext cx="310857" cy="14469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40">
            <a:extLst>
              <a:ext uri="{FF2B5EF4-FFF2-40B4-BE49-F238E27FC236}">
                <a16:creationId xmlns:a16="http://schemas.microsoft.com/office/drawing/2014/main" id="{1343CC9F-E2E3-4FCC-99DF-C22D696A1C20}"/>
              </a:ext>
            </a:extLst>
          </p:cNvPr>
          <p:cNvSpPr/>
          <p:nvPr/>
        </p:nvSpPr>
        <p:spPr>
          <a:xfrm>
            <a:off x="5304066" y="8993869"/>
            <a:ext cx="2534987" cy="592162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YSA: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 Life in plastic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DBC37B5-0366-4BEC-8F94-791001B6F6EB}"/>
              </a:ext>
            </a:extLst>
          </p:cNvPr>
          <p:cNvSpPr txBox="1"/>
          <p:nvPr/>
        </p:nvSpPr>
        <p:spPr>
          <a:xfrm>
            <a:off x="6906828" y="14817960"/>
            <a:ext cx="1864449" cy="622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our rules for respect in PSHE lessons?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CD2F9A3-FF9A-44F8-B596-86DD9A808C3D}"/>
              </a:ext>
            </a:extLst>
          </p:cNvPr>
          <p:cNvSpPr txBox="1"/>
          <p:nvPr/>
        </p:nvSpPr>
        <p:spPr>
          <a:xfrm>
            <a:off x="3404107" y="14937128"/>
            <a:ext cx="2461214" cy="441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emotions and how can they affect the way we act?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B064F20-8510-4AD8-B72E-00A93C5EC4EB}"/>
              </a:ext>
            </a:extLst>
          </p:cNvPr>
          <p:cNvSpPr txBox="1"/>
          <p:nvPr/>
        </p:nvSpPr>
        <p:spPr>
          <a:xfrm>
            <a:off x="2026199" y="14878690"/>
            <a:ext cx="1531156" cy="441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mindfulness?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E31A80C-0AA6-4678-BC99-085537851713}"/>
              </a:ext>
            </a:extLst>
          </p:cNvPr>
          <p:cNvSpPr txBox="1"/>
          <p:nvPr/>
        </p:nvSpPr>
        <p:spPr>
          <a:xfrm>
            <a:off x="1140911" y="16395705"/>
            <a:ext cx="148710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self-care and how can I use self-care to help keep a healthy mind?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DB484FA-2B17-49A7-9F27-43187574B328}"/>
              </a:ext>
            </a:extLst>
          </p:cNvPr>
          <p:cNvSpPr txBox="1"/>
          <p:nvPr/>
        </p:nvSpPr>
        <p:spPr>
          <a:xfrm>
            <a:off x="126860" y="16081532"/>
            <a:ext cx="1233583" cy="441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sleep important?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EA712C7-3ED4-4738-BE7E-754523D0F8BF}"/>
              </a:ext>
            </a:extLst>
          </p:cNvPr>
          <p:cNvSpPr txBox="1"/>
          <p:nvPr/>
        </p:nvSpPr>
        <p:spPr>
          <a:xfrm>
            <a:off x="167166" y="14905794"/>
            <a:ext cx="7691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feel when things change?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0BBC584-3A3C-4958-838E-B809E7652D9B}"/>
              </a:ext>
            </a:extLst>
          </p:cNvPr>
          <p:cNvSpPr txBox="1"/>
          <p:nvPr/>
        </p:nvSpPr>
        <p:spPr>
          <a:xfrm>
            <a:off x="8047602" y="6291193"/>
            <a:ext cx="1574442" cy="622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Rise Above: </a:t>
            </a:r>
            <a:r>
              <a:rPr lang="en-GB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Transition to Secondary school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A110E44-CE48-438E-8277-DA7D0A19371B}"/>
              </a:ext>
            </a:extLst>
          </p:cNvPr>
          <p:cNvSpPr txBox="1"/>
          <p:nvPr/>
        </p:nvSpPr>
        <p:spPr>
          <a:xfrm>
            <a:off x="1679157" y="14037880"/>
            <a:ext cx="1209659" cy="622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we feel when we lose something?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69373B-8C2E-4ED1-891B-D85AE4FC5684}"/>
              </a:ext>
            </a:extLst>
          </p:cNvPr>
          <p:cNvSpPr txBox="1"/>
          <p:nvPr/>
        </p:nvSpPr>
        <p:spPr>
          <a:xfrm>
            <a:off x="1289244" y="12603006"/>
            <a:ext cx="1435020" cy="622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we feel when we lose someone we love?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19E88A0-74BE-4E16-96CA-BB154A7E82FA}"/>
              </a:ext>
            </a:extLst>
          </p:cNvPr>
          <p:cNvSpPr txBox="1"/>
          <p:nvPr/>
        </p:nvSpPr>
        <p:spPr>
          <a:xfrm>
            <a:off x="3677263" y="12643518"/>
            <a:ext cx="1024042" cy="906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do people have a funeral?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69699FE-9D53-449C-8A57-5F87A18EB40D}"/>
              </a:ext>
            </a:extLst>
          </p:cNvPr>
          <p:cNvSpPr txBox="1"/>
          <p:nvPr/>
        </p:nvSpPr>
        <p:spPr>
          <a:xfrm>
            <a:off x="3706012" y="13964110"/>
            <a:ext cx="1798492" cy="803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different cultures celebrate the lives of their loved ones when they die?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1927C32-F1F8-4F90-BAD7-F59F264486B4}"/>
              </a:ext>
            </a:extLst>
          </p:cNvPr>
          <p:cNvSpPr txBox="1"/>
          <p:nvPr/>
        </p:nvSpPr>
        <p:spPr>
          <a:xfrm>
            <a:off x="4947991" y="12734470"/>
            <a:ext cx="1248715" cy="906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divorce and why does it happen?</a:t>
            </a:r>
            <a:endParaRPr lang="en-GB" sz="32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AF1E82B-C5C7-46EB-B70E-4DD37DD434B8}"/>
              </a:ext>
            </a:extLst>
          </p:cNvPr>
          <p:cNvCxnSpPr>
            <a:cxnSpLocks/>
          </p:cNvCxnSpPr>
          <p:nvPr/>
        </p:nvCxnSpPr>
        <p:spPr>
          <a:xfrm flipV="1">
            <a:off x="1226906" y="15765117"/>
            <a:ext cx="244718" cy="37939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4378F37-551F-453C-ADD4-00B1E17CB14F}"/>
              </a:ext>
            </a:extLst>
          </p:cNvPr>
          <p:cNvCxnSpPr>
            <a:cxnSpLocks/>
          </p:cNvCxnSpPr>
          <p:nvPr/>
        </p:nvCxnSpPr>
        <p:spPr>
          <a:xfrm flipV="1">
            <a:off x="822724" y="15177830"/>
            <a:ext cx="325069" cy="29214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2AF4F3D-A834-45CD-BBF5-9293FC947D82}"/>
              </a:ext>
            </a:extLst>
          </p:cNvPr>
          <p:cNvCxnSpPr>
            <a:cxnSpLocks/>
          </p:cNvCxnSpPr>
          <p:nvPr/>
        </p:nvCxnSpPr>
        <p:spPr>
          <a:xfrm>
            <a:off x="3791486" y="13097845"/>
            <a:ext cx="0" cy="33045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EE0635A-4792-46D5-96D9-7A91AA744EE7}"/>
              </a:ext>
            </a:extLst>
          </p:cNvPr>
          <p:cNvCxnSpPr>
            <a:cxnSpLocks/>
          </p:cNvCxnSpPr>
          <p:nvPr/>
        </p:nvCxnSpPr>
        <p:spPr>
          <a:xfrm>
            <a:off x="5131085" y="13106802"/>
            <a:ext cx="0" cy="33045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84332CD-1409-49F3-976B-E7D9981148EA}"/>
              </a:ext>
            </a:extLst>
          </p:cNvPr>
          <p:cNvCxnSpPr>
            <a:cxnSpLocks/>
          </p:cNvCxnSpPr>
          <p:nvPr/>
        </p:nvCxnSpPr>
        <p:spPr>
          <a:xfrm flipH="1" flipV="1">
            <a:off x="1547475" y="14268623"/>
            <a:ext cx="231486" cy="25545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D685D433-E32C-4C56-939C-6CC98A09935A}"/>
              </a:ext>
            </a:extLst>
          </p:cNvPr>
          <p:cNvCxnSpPr>
            <a:cxnSpLocks/>
          </p:cNvCxnSpPr>
          <p:nvPr/>
        </p:nvCxnSpPr>
        <p:spPr>
          <a:xfrm flipV="1">
            <a:off x="3791486" y="13847746"/>
            <a:ext cx="0" cy="44821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2E69CCD-AB52-4F57-B575-E0D3777B523D}"/>
              </a:ext>
            </a:extLst>
          </p:cNvPr>
          <p:cNvSpPr txBox="1"/>
          <p:nvPr/>
        </p:nvSpPr>
        <p:spPr>
          <a:xfrm>
            <a:off x="6135129" y="12692128"/>
            <a:ext cx="12516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latin typeface="Arial" panose="020B0604020202020204" pitchFamily="34" charset="0"/>
                <a:cs typeface="Arial" panose="020B0604020202020204" pitchFamily="34" charset="0"/>
              </a:rPr>
              <a:t>What can my body do for me?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21569F-7B08-4F00-9F0C-20090A74C669}"/>
              </a:ext>
            </a:extLst>
          </p:cNvPr>
          <p:cNvSpPr txBox="1"/>
          <p:nvPr/>
        </p:nvSpPr>
        <p:spPr>
          <a:xfrm>
            <a:off x="5969018" y="14032529"/>
            <a:ext cx="12275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What does the ‘perfect body’ look like?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F234C8-E4AB-4ACA-B76E-FC1064846370}"/>
              </a:ext>
            </a:extLst>
          </p:cNvPr>
          <p:cNvSpPr txBox="1"/>
          <p:nvPr/>
        </p:nvSpPr>
        <p:spPr>
          <a:xfrm>
            <a:off x="7241886" y="12476177"/>
            <a:ext cx="948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Are all images we see real?</a:t>
            </a:r>
          </a:p>
          <a:p>
            <a:pPr algn="ctr"/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C8F7FC-A5DC-478B-A37D-3027D402702E}"/>
              </a:ext>
            </a:extLst>
          </p:cNvPr>
          <p:cNvSpPr txBox="1"/>
          <p:nvPr/>
        </p:nvSpPr>
        <p:spPr>
          <a:xfrm>
            <a:off x="7241886" y="13998889"/>
            <a:ext cx="225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Does it matter if images that have been significantly altered are used in adverts, online, or otherwise published?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13CA84-2123-49F9-ADD8-CC14E1E48C1A}"/>
              </a:ext>
            </a:extLst>
          </p:cNvPr>
          <p:cNvSpPr txBox="1"/>
          <p:nvPr/>
        </p:nvSpPr>
        <p:spPr>
          <a:xfrm>
            <a:off x="8590524" y="13080389"/>
            <a:ext cx="955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Do looks really matter?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C387ADE-02A8-43D4-976D-664DF7008ACC}"/>
              </a:ext>
            </a:extLst>
          </p:cNvPr>
          <p:cNvCxnSpPr>
            <a:cxnSpLocks/>
          </p:cNvCxnSpPr>
          <p:nvPr/>
        </p:nvCxnSpPr>
        <p:spPr>
          <a:xfrm flipV="1">
            <a:off x="7074936" y="13847747"/>
            <a:ext cx="131434" cy="40307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FE4992EB-40DE-4AB4-9B6D-DA02F749A952}"/>
              </a:ext>
            </a:extLst>
          </p:cNvPr>
          <p:cNvCxnSpPr>
            <a:cxnSpLocks/>
          </p:cNvCxnSpPr>
          <p:nvPr/>
        </p:nvCxnSpPr>
        <p:spPr>
          <a:xfrm>
            <a:off x="6478652" y="13080389"/>
            <a:ext cx="0" cy="33045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F5E0E17F-3CBF-42C2-8381-0BFC973B0016}"/>
              </a:ext>
            </a:extLst>
          </p:cNvPr>
          <p:cNvCxnSpPr>
            <a:cxnSpLocks/>
          </p:cNvCxnSpPr>
          <p:nvPr/>
        </p:nvCxnSpPr>
        <p:spPr>
          <a:xfrm flipH="1">
            <a:off x="7458982" y="13060137"/>
            <a:ext cx="303692" cy="3644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BC82101C-6F50-4A6E-A649-5DB3FCE24C14}"/>
              </a:ext>
            </a:extLst>
          </p:cNvPr>
          <p:cNvCxnSpPr>
            <a:cxnSpLocks/>
          </p:cNvCxnSpPr>
          <p:nvPr/>
        </p:nvCxnSpPr>
        <p:spPr>
          <a:xfrm flipH="1" flipV="1">
            <a:off x="8427030" y="13391969"/>
            <a:ext cx="356967" cy="1887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4EDB8E7-3532-48BF-BF33-39B5FD64F50B}"/>
              </a:ext>
            </a:extLst>
          </p:cNvPr>
          <p:cNvCxnSpPr>
            <a:cxnSpLocks/>
          </p:cNvCxnSpPr>
          <p:nvPr/>
        </p:nvCxnSpPr>
        <p:spPr>
          <a:xfrm flipH="1" flipV="1">
            <a:off x="7875529" y="13778148"/>
            <a:ext cx="283704" cy="23797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B90DE3D-A25E-4AE8-967E-867E7FAAA4F8}"/>
              </a:ext>
            </a:extLst>
          </p:cNvPr>
          <p:cNvSpPr txBox="1"/>
          <p:nvPr/>
        </p:nvSpPr>
        <p:spPr>
          <a:xfrm>
            <a:off x="8632172" y="11616768"/>
            <a:ext cx="955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latin typeface="Arial" panose="020B0604020202020204" pitchFamily="34" charset="0"/>
                <a:cs typeface="Arial" panose="020B0604020202020204" pitchFamily="34" charset="0"/>
              </a:rPr>
              <a:t>What is puberty?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124617C-0BB7-480C-BB29-BA45D7307BA2}"/>
              </a:ext>
            </a:extLst>
          </p:cNvPr>
          <p:cNvSpPr txBox="1"/>
          <p:nvPr/>
        </p:nvSpPr>
        <p:spPr>
          <a:xfrm>
            <a:off x="8427028" y="10645888"/>
            <a:ext cx="110774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latin typeface="Arial" panose="020B0604020202020204" pitchFamily="34" charset="0"/>
                <a:cs typeface="Arial" panose="020B0604020202020204" pitchFamily="34" charset="0"/>
              </a:rPr>
              <a:t>How do our emotions change during puberty?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5B601B6-B085-42B5-822B-0FF2484C4912}"/>
              </a:ext>
            </a:extLst>
          </p:cNvPr>
          <p:cNvSpPr txBox="1"/>
          <p:nvPr/>
        </p:nvSpPr>
        <p:spPr>
          <a:xfrm>
            <a:off x="6582773" y="11823475"/>
            <a:ext cx="13355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latin typeface="Arial" panose="020B0604020202020204" pitchFamily="34" charset="0"/>
                <a:cs typeface="Arial" panose="020B0604020202020204" pitchFamily="34" charset="0"/>
              </a:rPr>
              <a:t>What are the functions of genitalia?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FA7F50-2E3A-4D69-B62E-50B03A2273C1}"/>
              </a:ext>
            </a:extLst>
          </p:cNvPr>
          <p:cNvSpPr txBox="1"/>
          <p:nvPr/>
        </p:nvSpPr>
        <p:spPr>
          <a:xfrm>
            <a:off x="7455329" y="10517275"/>
            <a:ext cx="1179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What is the menstrual cycle?</a:t>
            </a:r>
          </a:p>
          <a:p>
            <a:pPr algn="ctr"/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7BF5F80-822B-4824-957B-5CCB77AED315}"/>
              </a:ext>
            </a:extLst>
          </p:cNvPr>
          <p:cNvSpPr txBox="1"/>
          <p:nvPr/>
        </p:nvSpPr>
        <p:spPr>
          <a:xfrm>
            <a:off x="6354553" y="10371747"/>
            <a:ext cx="12188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What happens to boys during puberty?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0BB909A-7BD1-4728-A518-D10DEF858BB0}"/>
              </a:ext>
            </a:extLst>
          </p:cNvPr>
          <p:cNvCxnSpPr>
            <a:cxnSpLocks/>
          </p:cNvCxnSpPr>
          <p:nvPr/>
        </p:nvCxnSpPr>
        <p:spPr>
          <a:xfrm flipH="1">
            <a:off x="8329686" y="11249275"/>
            <a:ext cx="303692" cy="3644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9FFC17E3-15DA-40E5-A642-BF09C4386AF4}"/>
              </a:ext>
            </a:extLst>
          </p:cNvPr>
          <p:cNvCxnSpPr>
            <a:cxnSpLocks/>
          </p:cNvCxnSpPr>
          <p:nvPr/>
        </p:nvCxnSpPr>
        <p:spPr>
          <a:xfrm flipH="1">
            <a:off x="8497779" y="11784723"/>
            <a:ext cx="303692" cy="3644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95282D3F-2770-45F9-934A-A0BD025A441E}"/>
              </a:ext>
            </a:extLst>
          </p:cNvPr>
          <p:cNvCxnSpPr>
            <a:cxnSpLocks/>
          </p:cNvCxnSpPr>
          <p:nvPr/>
        </p:nvCxnSpPr>
        <p:spPr>
          <a:xfrm flipV="1">
            <a:off x="7707318" y="11694528"/>
            <a:ext cx="172302" cy="33317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1FD7F97A-0522-4D0C-81E7-D28FBB5839C7}"/>
              </a:ext>
            </a:extLst>
          </p:cNvPr>
          <p:cNvCxnSpPr>
            <a:cxnSpLocks/>
          </p:cNvCxnSpPr>
          <p:nvPr/>
        </p:nvCxnSpPr>
        <p:spPr>
          <a:xfrm flipH="1">
            <a:off x="7556551" y="10851994"/>
            <a:ext cx="80258" cy="35610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DCE15A58-763C-4BF5-B798-CBA0CF633DF2}"/>
              </a:ext>
            </a:extLst>
          </p:cNvPr>
          <p:cNvCxnSpPr>
            <a:cxnSpLocks/>
          </p:cNvCxnSpPr>
          <p:nvPr/>
        </p:nvCxnSpPr>
        <p:spPr>
          <a:xfrm>
            <a:off x="6620426" y="10851994"/>
            <a:ext cx="0" cy="35817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6AC16C0-BE92-4B60-A98E-34139A99B00D}"/>
              </a:ext>
            </a:extLst>
          </p:cNvPr>
          <p:cNvSpPr txBox="1"/>
          <p:nvPr/>
        </p:nvSpPr>
        <p:spPr>
          <a:xfrm>
            <a:off x="5726628" y="11909194"/>
            <a:ext cx="12188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What does friendship </a:t>
            </a:r>
            <a:b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630074-535D-43F4-852B-43871F91DB89}"/>
              </a:ext>
            </a:extLst>
          </p:cNvPr>
          <p:cNvSpPr txBox="1"/>
          <p:nvPr/>
        </p:nvSpPr>
        <p:spPr>
          <a:xfrm>
            <a:off x="4601992" y="10166393"/>
            <a:ext cx="1792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How can we deal with our emotions and behaviour when we fall out with friends?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5DC6A4D-0514-4AD2-AE0A-0347FE0EDA3F}"/>
              </a:ext>
            </a:extLst>
          </p:cNvPr>
          <p:cNvSpPr txBox="1"/>
          <p:nvPr/>
        </p:nvSpPr>
        <p:spPr>
          <a:xfrm>
            <a:off x="4379256" y="11843927"/>
            <a:ext cx="15386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What can you do if you think someone is being bullied?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3077756-4FE9-46D0-9EB4-4D27C49F224C}"/>
              </a:ext>
            </a:extLst>
          </p:cNvPr>
          <p:cNvSpPr txBox="1"/>
          <p:nvPr/>
        </p:nvSpPr>
        <p:spPr>
          <a:xfrm>
            <a:off x="3071554" y="11851215"/>
            <a:ext cx="9891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How do you know who to trust?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699F134-6BAC-467C-BB5F-05B7938C06AE}"/>
              </a:ext>
            </a:extLst>
          </p:cNvPr>
          <p:cNvSpPr txBox="1"/>
          <p:nvPr/>
        </p:nvSpPr>
        <p:spPr>
          <a:xfrm>
            <a:off x="3436100" y="10000605"/>
            <a:ext cx="935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Is an online friend the same as a real friend?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7AE6A5E0-C1E4-4392-A4F8-8EC655BBBA73}"/>
              </a:ext>
            </a:extLst>
          </p:cNvPr>
          <p:cNvCxnSpPr>
            <a:cxnSpLocks/>
          </p:cNvCxnSpPr>
          <p:nvPr/>
        </p:nvCxnSpPr>
        <p:spPr>
          <a:xfrm flipV="1">
            <a:off x="6320047" y="11616204"/>
            <a:ext cx="6498" cy="32026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A01E5356-C508-43AC-960A-206AB611CEB9}"/>
              </a:ext>
            </a:extLst>
          </p:cNvPr>
          <p:cNvCxnSpPr>
            <a:cxnSpLocks/>
          </p:cNvCxnSpPr>
          <p:nvPr/>
        </p:nvCxnSpPr>
        <p:spPr>
          <a:xfrm>
            <a:off x="5643510" y="10949001"/>
            <a:ext cx="0" cy="35817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F32C2346-E1FF-4ACF-A003-CBE9A877D075}"/>
              </a:ext>
            </a:extLst>
          </p:cNvPr>
          <p:cNvCxnSpPr>
            <a:cxnSpLocks/>
          </p:cNvCxnSpPr>
          <p:nvPr/>
        </p:nvCxnSpPr>
        <p:spPr>
          <a:xfrm flipH="1">
            <a:off x="3414863" y="10803903"/>
            <a:ext cx="281390" cy="20727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24E9ACCD-8C6A-46B4-81AA-9E487D463C37}"/>
              </a:ext>
            </a:extLst>
          </p:cNvPr>
          <p:cNvCxnSpPr>
            <a:cxnSpLocks/>
          </p:cNvCxnSpPr>
          <p:nvPr/>
        </p:nvCxnSpPr>
        <p:spPr>
          <a:xfrm flipV="1">
            <a:off x="5117104" y="11662593"/>
            <a:ext cx="13981" cy="21019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B932034C-1361-4B86-AF89-09362A0EC661}"/>
              </a:ext>
            </a:extLst>
          </p:cNvPr>
          <p:cNvCxnSpPr>
            <a:cxnSpLocks/>
          </p:cNvCxnSpPr>
          <p:nvPr/>
        </p:nvCxnSpPr>
        <p:spPr>
          <a:xfrm flipV="1">
            <a:off x="3457301" y="11520485"/>
            <a:ext cx="55700" cy="38231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6DAAC1D0-0524-49D1-B6FA-92D1160920EB}"/>
              </a:ext>
            </a:extLst>
          </p:cNvPr>
          <p:cNvCxnSpPr>
            <a:cxnSpLocks/>
          </p:cNvCxnSpPr>
          <p:nvPr/>
        </p:nvCxnSpPr>
        <p:spPr>
          <a:xfrm flipH="1">
            <a:off x="5618538" y="8743890"/>
            <a:ext cx="51683" cy="35373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F3783363-28DD-4DB5-80AD-84E41F0486C0}"/>
              </a:ext>
            </a:extLst>
          </p:cNvPr>
          <p:cNvSpPr txBox="1"/>
          <p:nvPr/>
        </p:nvSpPr>
        <p:spPr>
          <a:xfrm>
            <a:off x="3048706" y="8540918"/>
            <a:ext cx="9674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What is fake news?</a:t>
            </a:r>
          </a:p>
          <a:p>
            <a:pPr algn="ctr"/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9CAB2F-AC0A-42FC-B93E-9D873BB252DF}"/>
              </a:ext>
            </a:extLst>
          </p:cNvPr>
          <p:cNvSpPr txBox="1"/>
          <p:nvPr/>
        </p:nvSpPr>
        <p:spPr>
          <a:xfrm>
            <a:off x="3912651" y="8110405"/>
            <a:ext cx="1588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How can we work out which websites are reliable, and which aren’t?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88EE43-F840-4312-8BCF-906E2D64CF8D}"/>
              </a:ext>
            </a:extLst>
          </p:cNvPr>
          <p:cNvSpPr txBox="1"/>
          <p:nvPr/>
        </p:nvSpPr>
        <p:spPr>
          <a:xfrm>
            <a:off x="3526585" y="9609898"/>
            <a:ext cx="11403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latin typeface="Arial" panose="020B0604020202020204" pitchFamily="34" charset="0"/>
                <a:cs typeface="Arial" panose="020B0604020202020204" pitchFamily="34" charset="0"/>
              </a:rPr>
              <a:t>What is clickbait?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74417A3-1552-4B7B-965F-49F9E9A7C84D}"/>
              </a:ext>
            </a:extLst>
          </p:cNvPr>
          <p:cNvSpPr txBox="1"/>
          <p:nvPr/>
        </p:nvSpPr>
        <p:spPr>
          <a:xfrm>
            <a:off x="4442220" y="9731000"/>
            <a:ext cx="13995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How does online advertising work?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45CDB21-0030-4449-BADA-AEAE823853D6}"/>
              </a:ext>
            </a:extLst>
          </p:cNvPr>
          <p:cNvSpPr txBox="1"/>
          <p:nvPr/>
        </p:nvSpPr>
        <p:spPr>
          <a:xfrm>
            <a:off x="5240057" y="8081986"/>
            <a:ext cx="1132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Can we believe everything we see online?</a:t>
            </a: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94A016B4-16D9-46C0-A83D-8595BF53DEB1}"/>
              </a:ext>
            </a:extLst>
          </p:cNvPr>
          <p:cNvCxnSpPr>
            <a:cxnSpLocks/>
          </p:cNvCxnSpPr>
          <p:nvPr/>
        </p:nvCxnSpPr>
        <p:spPr>
          <a:xfrm flipH="1" flipV="1">
            <a:off x="3683848" y="9520584"/>
            <a:ext cx="128511" cy="32772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9911CD90-3230-4384-99ED-57189A69F895}"/>
              </a:ext>
            </a:extLst>
          </p:cNvPr>
          <p:cNvCxnSpPr>
            <a:cxnSpLocks/>
          </p:cNvCxnSpPr>
          <p:nvPr/>
        </p:nvCxnSpPr>
        <p:spPr>
          <a:xfrm flipH="1" flipV="1">
            <a:off x="4496153" y="9556374"/>
            <a:ext cx="149936" cy="13536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4E8A3D9E-EF0D-40DE-B7E7-5222243AECF9}"/>
              </a:ext>
            </a:extLst>
          </p:cNvPr>
          <p:cNvSpPr txBox="1"/>
          <p:nvPr/>
        </p:nvSpPr>
        <p:spPr>
          <a:xfrm>
            <a:off x="5726628" y="9729595"/>
            <a:ext cx="1096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Why do we use plastic?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C061B3F-8661-4D42-9A62-F8FFF9830325}"/>
              </a:ext>
            </a:extLst>
          </p:cNvPr>
          <p:cNvSpPr txBox="1"/>
          <p:nvPr/>
        </p:nvSpPr>
        <p:spPr>
          <a:xfrm>
            <a:off x="6680092" y="9648240"/>
            <a:ext cx="10690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How does plastic affect our planet?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6688118-3B8E-40C6-9270-EC19B82A9DC7}"/>
              </a:ext>
            </a:extLst>
          </p:cNvPr>
          <p:cNvSpPr txBox="1"/>
          <p:nvPr/>
        </p:nvSpPr>
        <p:spPr>
          <a:xfrm>
            <a:off x="8192357" y="9464462"/>
            <a:ext cx="14144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How can we make positive changes to reduce the amount of single-use plastic we use?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745D2FB-AE7C-436F-B4CA-C5794B39A753}"/>
              </a:ext>
            </a:extLst>
          </p:cNvPr>
          <p:cNvSpPr txBox="1"/>
          <p:nvPr/>
        </p:nvSpPr>
        <p:spPr>
          <a:xfrm>
            <a:off x="8672783" y="8821056"/>
            <a:ext cx="9950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What does ‘zero-waste’ mean?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4A60974-C7F3-4D09-8F22-78C9D1B25314}"/>
              </a:ext>
            </a:extLst>
          </p:cNvPr>
          <p:cNvSpPr txBox="1"/>
          <p:nvPr/>
        </p:nvSpPr>
        <p:spPr>
          <a:xfrm>
            <a:off x="6624345" y="8070530"/>
            <a:ext cx="152154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How can we promote ‘reduce, recycle, reuse’ within our school community?</a:t>
            </a:r>
          </a:p>
        </p:txBody>
      </p: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51C2563C-FCFC-47EA-9C2E-1660331B0081}"/>
              </a:ext>
            </a:extLst>
          </p:cNvPr>
          <p:cNvCxnSpPr>
            <a:cxnSpLocks/>
          </p:cNvCxnSpPr>
          <p:nvPr/>
        </p:nvCxnSpPr>
        <p:spPr>
          <a:xfrm>
            <a:off x="6919548" y="8841913"/>
            <a:ext cx="36423" cy="28397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AC4EDB13-9D9E-4D3E-8DED-16D79AE61CC8}"/>
              </a:ext>
            </a:extLst>
          </p:cNvPr>
          <p:cNvCxnSpPr>
            <a:cxnSpLocks/>
          </p:cNvCxnSpPr>
          <p:nvPr/>
        </p:nvCxnSpPr>
        <p:spPr>
          <a:xfrm flipV="1">
            <a:off x="6222273" y="9524729"/>
            <a:ext cx="6498" cy="32026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0EB10BEA-4226-467F-8289-F68AB2A9ED57}"/>
              </a:ext>
            </a:extLst>
          </p:cNvPr>
          <p:cNvCxnSpPr>
            <a:cxnSpLocks/>
          </p:cNvCxnSpPr>
          <p:nvPr/>
        </p:nvCxnSpPr>
        <p:spPr>
          <a:xfrm flipV="1">
            <a:off x="7557577" y="9504877"/>
            <a:ext cx="6498" cy="32026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1C7AFB84-3A1E-4BCF-B374-E3BF9542222F}"/>
              </a:ext>
            </a:extLst>
          </p:cNvPr>
          <p:cNvCxnSpPr>
            <a:cxnSpLocks/>
          </p:cNvCxnSpPr>
          <p:nvPr/>
        </p:nvCxnSpPr>
        <p:spPr>
          <a:xfrm flipH="1" flipV="1">
            <a:off x="8583210" y="8781449"/>
            <a:ext cx="278856" cy="26296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C9E6812E-39B6-4010-BBFA-5BEDD17919A5}"/>
              </a:ext>
            </a:extLst>
          </p:cNvPr>
          <p:cNvSpPr txBox="1"/>
          <p:nvPr/>
        </p:nvSpPr>
        <p:spPr>
          <a:xfrm>
            <a:off x="6852995" y="6315441"/>
            <a:ext cx="7232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</a:p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a drug?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21F4372-2C65-442B-99A7-2F83EE6891C4}"/>
              </a:ext>
            </a:extLst>
          </p:cNvPr>
          <p:cNvSpPr txBox="1"/>
          <p:nvPr/>
        </p:nvSpPr>
        <p:spPr>
          <a:xfrm>
            <a:off x="4893451" y="7564263"/>
            <a:ext cx="18640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Managing risk: </a:t>
            </a:r>
          </a:p>
          <a:p>
            <a:pPr algn="ctr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Legal and illegal drugs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DF3BEC1-957F-4505-99F5-45AAAA3564A1}"/>
              </a:ext>
            </a:extLst>
          </p:cNvPr>
          <p:cNvSpPr txBox="1"/>
          <p:nvPr/>
        </p:nvSpPr>
        <p:spPr>
          <a:xfrm>
            <a:off x="4748192" y="6235408"/>
            <a:ext cx="13792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Managing risk: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Influences and pressures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F008027E-ACBF-431E-9282-DE9A2F48519D}"/>
              </a:ext>
            </a:extLst>
          </p:cNvPr>
          <p:cNvSpPr txBox="1"/>
          <p:nvPr/>
        </p:nvSpPr>
        <p:spPr>
          <a:xfrm>
            <a:off x="3634603" y="6133491"/>
            <a:ext cx="1325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What are the dangers of smoking?</a:t>
            </a:r>
          </a:p>
          <a:p>
            <a:pPr algn="ctr"/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29DC6C29-5B91-44C4-A3FF-018F925A5C2C}"/>
              </a:ext>
            </a:extLst>
          </p:cNvPr>
          <p:cNvSpPr txBox="1"/>
          <p:nvPr/>
        </p:nvSpPr>
        <p:spPr>
          <a:xfrm>
            <a:off x="3839439" y="7569457"/>
            <a:ext cx="792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What is alcohol?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0BCF4DF4-1DEB-48A0-BBE9-3B96A84D6241}"/>
              </a:ext>
            </a:extLst>
          </p:cNvPr>
          <p:cNvSpPr txBox="1"/>
          <p:nvPr/>
        </p:nvSpPr>
        <p:spPr>
          <a:xfrm>
            <a:off x="1838603" y="5972612"/>
            <a:ext cx="12451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How does alcohol affect the body and the brain?</a:t>
            </a:r>
          </a:p>
          <a:p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26A8DAF7-C0FE-41F6-9703-939444D95FB5}"/>
              </a:ext>
            </a:extLst>
          </p:cNvPr>
          <p:cNvCxnSpPr>
            <a:cxnSpLocks/>
          </p:cNvCxnSpPr>
          <p:nvPr/>
        </p:nvCxnSpPr>
        <p:spPr>
          <a:xfrm flipH="1">
            <a:off x="7175989" y="6719565"/>
            <a:ext cx="990" cy="23032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CE2E75B9-2CC3-41C7-83C8-FFABBD062C76}"/>
              </a:ext>
            </a:extLst>
          </p:cNvPr>
          <p:cNvCxnSpPr>
            <a:cxnSpLocks/>
          </p:cNvCxnSpPr>
          <p:nvPr/>
        </p:nvCxnSpPr>
        <p:spPr>
          <a:xfrm flipH="1">
            <a:off x="5766145" y="6654248"/>
            <a:ext cx="990" cy="23032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E8733652-D087-48F4-A979-351EBBE3BF79}"/>
              </a:ext>
            </a:extLst>
          </p:cNvPr>
          <p:cNvCxnSpPr>
            <a:cxnSpLocks/>
          </p:cNvCxnSpPr>
          <p:nvPr/>
        </p:nvCxnSpPr>
        <p:spPr>
          <a:xfrm flipH="1">
            <a:off x="4060685" y="6676356"/>
            <a:ext cx="990" cy="23032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66DB8BDE-424A-4FA1-A06B-892BDA3B1179}"/>
              </a:ext>
            </a:extLst>
          </p:cNvPr>
          <p:cNvCxnSpPr>
            <a:cxnSpLocks/>
          </p:cNvCxnSpPr>
          <p:nvPr/>
        </p:nvCxnSpPr>
        <p:spPr>
          <a:xfrm flipH="1">
            <a:off x="2535472" y="6695822"/>
            <a:ext cx="990" cy="23032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73B2059D-3DB1-4A54-AEA2-73C0DC2A9979}"/>
              </a:ext>
            </a:extLst>
          </p:cNvPr>
          <p:cNvCxnSpPr>
            <a:cxnSpLocks/>
          </p:cNvCxnSpPr>
          <p:nvPr/>
        </p:nvCxnSpPr>
        <p:spPr>
          <a:xfrm flipV="1">
            <a:off x="4184659" y="7325984"/>
            <a:ext cx="0" cy="26293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B515A576-8DCC-4CD0-ADD7-9FD8A6E0C5AF}"/>
              </a:ext>
            </a:extLst>
          </p:cNvPr>
          <p:cNvCxnSpPr>
            <a:cxnSpLocks/>
          </p:cNvCxnSpPr>
          <p:nvPr/>
        </p:nvCxnSpPr>
        <p:spPr>
          <a:xfrm flipV="1">
            <a:off x="1110452" y="7028832"/>
            <a:ext cx="369364" cy="7890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DF6D52E6-24F6-4C65-ABE0-9A3AFB45727E}"/>
              </a:ext>
            </a:extLst>
          </p:cNvPr>
          <p:cNvCxnSpPr>
            <a:cxnSpLocks/>
          </p:cNvCxnSpPr>
          <p:nvPr/>
        </p:nvCxnSpPr>
        <p:spPr>
          <a:xfrm flipV="1">
            <a:off x="5761582" y="7284181"/>
            <a:ext cx="0" cy="26293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3C577220-E87F-47E4-8261-B586BCDEBC57}"/>
              </a:ext>
            </a:extLst>
          </p:cNvPr>
          <p:cNvCxnSpPr>
            <a:cxnSpLocks/>
          </p:cNvCxnSpPr>
          <p:nvPr/>
        </p:nvCxnSpPr>
        <p:spPr>
          <a:xfrm flipH="1">
            <a:off x="8053794" y="6819489"/>
            <a:ext cx="172657" cy="25857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" name="TextBox 521">
            <a:extLst>
              <a:ext uri="{FF2B5EF4-FFF2-40B4-BE49-F238E27FC236}">
                <a16:creationId xmlns:a16="http://schemas.microsoft.com/office/drawing/2014/main" id="{3020934D-F2DA-48E7-9A4D-5373518D119B}"/>
              </a:ext>
            </a:extLst>
          </p:cNvPr>
          <p:cNvSpPr txBox="1"/>
          <p:nvPr/>
        </p:nvSpPr>
        <p:spPr>
          <a:xfrm>
            <a:off x="61359" y="5123233"/>
            <a:ext cx="1409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What is love?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DC854887-BC19-47CC-829D-400C5EA9CFDB}"/>
              </a:ext>
            </a:extLst>
          </p:cNvPr>
          <p:cNvSpPr txBox="1"/>
          <p:nvPr/>
        </p:nvSpPr>
        <p:spPr>
          <a:xfrm>
            <a:off x="1714455" y="5392752"/>
            <a:ext cx="1409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What is attraction?</a:t>
            </a:r>
          </a:p>
        </p:txBody>
      </p:sp>
      <p:sp>
        <p:nvSpPr>
          <p:cNvPr id="524" name="TextBox 523">
            <a:extLst>
              <a:ext uri="{FF2B5EF4-FFF2-40B4-BE49-F238E27FC236}">
                <a16:creationId xmlns:a16="http://schemas.microsoft.com/office/drawing/2014/main" id="{CB5D99CC-30C3-4B46-AE62-FAF8FDA80927}"/>
              </a:ext>
            </a:extLst>
          </p:cNvPr>
          <p:cNvSpPr txBox="1"/>
          <p:nvPr/>
        </p:nvSpPr>
        <p:spPr>
          <a:xfrm>
            <a:off x="1479815" y="3965378"/>
            <a:ext cx="1554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latin typeface="Arial" panose="020B0604020202020204" pitchFamily="34" charset="0"/>
                <a:cs typeface="Arial" panose="020B0604020202020204" pitchFamily="34" charset="0"/>
              </a:rPr>
              <a:t>What is ‘consent’ and how does it relate to our lives?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3A162738-1300-4494-A5C3-3AE704B35F66}"/>
              </a:ext>
            </a:extLst>
          </p:cNvPr>
          <p:cNvSpPr txBox="1"/>
          <p:nvPr/>
        </p:nvSpPr>
        <p:spPr>
          <a:xfrm>
            <a:off x="3027609" y="3905941"/>
            <a:ext cx="10770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What is sexual intercourse?</a:t>
            </a:r>
          </a:p>
        </p:txBody>
      </p:sp>
      <p:sp>
        <p:nvSpPr>
          <p:cNvPr id="526" name="TextBox 525">
            <a:extLst>
              <a:ext uri="{FF2B5EF4-FFF2-40B4-BE49-F238E27FC236}">
                <a16:creationId xmlns:a16="http://schemas.microsoft.com/office/drawing/2014/main" id="{54EEE998-4D94-4F85-8B5A-68122DFE9CBE}"/>
              </a:ext>
            </a:extLst>
          </p:cNvPr>
          <p:cNvSpPr txBox="1"/>
          <p:nvPr/>
        </p:nvSpPr>
        <p:spPr>
          <a:xfrm>
            <a:off x="3114090" y="5394073"/>
            <a:ext cx="1587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What happens during pregnancy?</a:t>
            </a: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id="{28703267-C10C-4989-B0CB-9E39A21A3105}"/>
              </a:ext>
            </a:extLst>
          </p:cNvPr>
          <p:cNvSpPr txBox="1"/>
          <p:nvPr/>
        </p:nvSpPr>
        <p:spPr>
          <a:xfrm>
            <a:off x="4948513" y="5414564"/>
            <a:ext cx="17032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Progress and the Internet – Is it all bad?</a:t>
            </a:r>
          </a:p>
        </p:txBody>
      </p:sp>
      <p:sp>
        <p:nvSpPr>
          <p:cNvPr id="529" name="TextBox 528">
            <a:extLst>
              <a:ext uri="{FF2B5EF4-FFF2-40B4-BE49-F238E27FC236}">
                <a16:creationId xmlns:a16="http://schemas.microsoft.com/office/drawing/2014/main" id="{9C44AA34-1DA3-42F2-8007-AD6C02D44D5D}"/>
              </a:ext>
            </a:extLst>
          </p:cNvPr>
          <p:cNvSpPr txBox="1"/>
          <p:nvPr/>
        </p:nvSpPr>
        <p:spPr>
          <a:xfrm>
            <a:off x="4887560" y="3909594"/>
            <a:ext cx="14846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Why do we need secure, memorable passwords online?</a:t>
            </a:r>
          </a:p>
        </p:txBody>
      </p:sp>
      <p:sp>
        <p:nvSpPr>
          <p:cNvPr id="531" name="TextBox 530">
            <a:extLst>
              <a:ext uri="{FF2B5EF4-FFF2-40B4-BE49-F238E27FC236}">
                <a16:creationId xmlns:a16="http://schemas.microsoft.com/office/drawing/2014/main" id="{7D85D04D-B78F-47BF-BD7F-018B3145D0FF}"/>
              </a:ext>
            </a:extLst>
          </p:cNvPr>
          <p:cNvSpPr txBox="1"/>
          <p:nvPr/>
        </p:nvSpPr>
        <p:spPr>
          <a:xfrm>
            <a:off x="6370086" y="3917648"/>
            <a:ext cx="1554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What personal information should I share online?</a:t>
            </a:r>
          </a:p>
        </p:txBody>
      </p:sp>
      <p:sp>
        <p:nvSpPr>
          <p:cNvPr id="533" name="TextBox 532">
            <a:extLst>
              <a:ext uri="{FF2B5EF4-FFF2-40B4-BE49-F238E27FC236}">
                <a16:creationId xmlns:a16="http://schemas.microsoft.com/office/drawing/2014/main" id="{57B92826-9C54-4C96-B40E-4E935019ED77}"/>
              </a:ext>
            </a:extLst>
          </p:cNvPr>
          <p:cNvSpPr txBox="1"/>
          <p:nvPr/>
        </p:nvSpPr>
        <p:spPr>
          <a:xfrm>
            <a:off x="6629777" y="5388793"/>
            <a:ext cx="1480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NSPCC: </a:t>
            </a:r>
            <a:r>
              <a:rPr lang="en-GB" sz="1100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Healthy online friendships</a:t>
            </a:r>
          </a:p>
        </p:txBody>
      </p:sp>
      <p:sp>
        <p:nvSpPr>
          <p:cNvPr id="534" name="TextBox 533">
            <a:extLst>
              <a:ext uri="{FF2B5EF4-FFF2-40B4-BE49-F238E27FC236}">
                <a16:creationId xmlns:a16="http://schemas.microsoft.com/office/drawing/2014/main" id="{6CA401FD-7ADE-463B-85E9-9EBB6EC3F2D2}"/>
              </a:ext>
            </a:extLst>
          </p:cNvPr>
          <p:cNvSpPr txBox="1"/>
          <p:nvPr/>
        </p:nvSpPr>
        <p:spPr>
          <a:xfrm>
            <a:off x="7871968" y="5516605"/>
            <a:ext cx="1554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NSPCC Share Aware: </a:t>
            </a:r>
            <a:r>
              <a:rPr lang="en-GB" sz="1100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Alex and Lucy</a:t>
            </a:r>
          </a:p>
        </p:txBody>
      </p: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2B42F86D-6CE0-4291-A08A-60FDE6394B8D}"/>
              </a:ext>
            </a:extLst>
          </p:cNvPr>
          <p:cNvCxnSpPr>
            <a:cxnSpLocks/>
          </p:cNvCxnSpPr>
          <p:nvPr/>
        </p:nvCxnSpPr>
        <p:spPr>
          <a:xfrm flipV="1">
            <a:off x="5649901" y="5199018"/>
            <a:ext cx="0" cy="26293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07E88C1-6C20-43E6-99CF-9F94103D8921}"/>
              </a:ext>
            </a:extLst>
          </p:cNvPr>
          <p:cNvCxnSpPr>
            <a:cxnSpLocks/>
          </p:cNvCxnSpPr>
          <p:nvPr/>
        </p:nvCxnSpPr>
        <p:spPr>
          <a:xfrm>
            <a:off x="5761582" y="4448025"/>
            <a:ext cx="0" cy="3839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40E326C7-DEA8-4D1F-B67A-10548A44BB8A}"/>
              </a:ext>
            </a:extLst>
          </p:cNvPr>
          <p:cNvCxnSpPr>
            <a:cxnSpLocks/>
          </p:cNvCxnSpPr>
          <p:nvPr/>
        </p:nvCxnSpPr>
        <p:spPr>
          <a:xfrm>
            <a:off x="7534187" y="4450168"/>
            <a:ext cx="0" cy="42376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5A093820-6BCF-4265-A70A-52FCE8CD3E10}"/>
              </a:ext>
            </a:extLst>
          </p:cNvPr>
          <p:cNvCxnSpPr>
            <a:cxnSpLocks/>
            <a:stCxn id="533" idx="0"/>
          </p:cNvCxnSpPr>
          <p:nvPr/>
        </p:nvCxnSpPr>
        <p:spPr>
          <a:xfrm flipH="1" flipV="1">
            <a:off x="7340579" y="5126995"/>
            <a:ext cx="29560" cy="26179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0" name="TextBox 539">
            <a:extLst>
              <a:ext uri="{FF2B5EF4-FFF2-40B4-BE49-F238E27FC236}">
                <a16:creationId xmlns:a16="http://schemas.microsoft.com/office/drawing/2014/main" id="{EE1025DA-6D26-4B03-8BCF-845748F956B3}"/>
              </a:ext>
            </a:extLst>
          </p:cNvPr>
          <p:cNvSpPr txBox="1"/>
          <p:nvPr/>
        </p:nvSpPr>
        <p:spPr>
          <a:xfrm>
            <a:off x="6810214" y="3178139"/>
            <a:ext cx="11735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latin typeface="Arial" panose="020B0604020202020204" pitchFamily="34" charset="0"/>
                <a:cs typeface="Arial" panose="020B0604020202020204" pitchFamily="34" charset="0"/>
              </a:rPr>
              <a:t>What keeps me safe?</a:t>
            </a: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844306FD-7A6E-4505-B696-3C127D6E7501}"/>
              </a:ext>
            </a:extLst>
          </p:cNvPr>
          <p:cNvSpPr txBox="1"/>
          <p:nvPr/>
        </p:nvSpPr>
        <p:spPr>
          <a:xfrm>
            <a:off x="8005851" y="1997181"/>
            <a:ext cx="155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What are children’s rights and how are they balanced with responsibilities?</a:t>
            </a: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4D862EE6-273E-406C-BFBE-4CF4E41F1508}"/>
              </a:ext>
            </a:extLst>
          </p:cNvPr>
          <p:cNvSpPr txBox="1"/>
          <p:nvPr/>
        </p:nvSpPr>
        <p:spPr>
          <a:xfrm>
            <a:off x="4696327" y="3175186"/>
            <a:ext cx="19738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What is a community and what does it mean to be part of one?</a:t>
            </a: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F0E6D677-A9A2-4F92-B022-618026288E24}"/>
              </a:ext>
            </a:extLst>
          </p:cNvPr>
          <p:cNvSpPr txBox="1"/>
          <p:nvPr/>
        </p:nvSpPr>
        <p:spPr>
          <a:xfrm>
            <a:off x="6222946" y="1859730"/>
            <a:ext cx="1554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latin typeface="Arial" panose="020B0604020202020204" pitchFamily="34" charset="0"/>
                <a:cs typeface="Arial" panose="020B0604020202020204" pitchFamily="34" charset="0"/>
              </a:rPr>
              <a:t>Controversial issues: </a:t>
            </a:r>
            <a:r>
              <a:rPr lang="en-GB" sz="1100">
                <a:latin typeface="Arial" panose="020B0604020202020204" pitchFamily="34" charset="0"/>
                <a:cs typeface="Arial" panose="020B0604020202020204" pitchFamily="34" charset="0"/>
              </a:rPr>
              <a:t>Where do you stand?</a:t>
            </a: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id="{05253980-626C-4916-AEB6-7FE0C0CE96DC}"/>
              </a:ext>
            </a:extLst>
          </p:cNvPr>
          <p:cNvSpPr txBox="1"/>
          <p:nvPr/>
        </p:nvSpPr>
        <p:spPr>
          <a:xfrm>
            <a:off x="5006547" y="1856731"/>
            <a:ext cx="1357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Should the punishment fit the crime?</a:t>
            </a:r>
          </a:p>
        </p:txBody>
      </p: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5DF0713B-A746-4F8F-8B56-18F7438DC28D}"/>
              </a:ext>
            </a:extLst>
          </p:cNvPr>
          <p:cNvCxnSpPr>
            <a:cxnSpLocks/>
          </p:cNvCxnSpPr>
          <p:nvPr/>
        </p:nvCxnSpPr>
        <p:spPr>
          <a:xfrm>
            <a:off x="6536586" y="2232899"/>
            <a:ext cx="6888" cy="32489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A8596E65-B94D-444C-9B0C-D100CC551901}"/>
              </a:ext>
            </a:extLst>
          </p:cNvPr>
          <p:cNvCxnSpPr>
            <a:cxnSpLocks/>
          </p:cNvCxnSpPr>
          <p:nvPr/>
        </p:nvCxnSpPr>
        <p:spPr>
          <a:xfrm flipV="1">
            <a:off x="7506586" y="3004677"/>
            <a:ext cx="226679" cy="23293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E9F5B339-3E3A-4C0F-8B1F-470211A583E8}"/>
              </a:ext>
            </a:extLst>
          </p:cNvPr>
          <p:cNvCxnSpPr>
            <a:cxnSpLocks/>
          </p:cNvCxnSpPr>
          <p:nvPr/>
        </p:nvCxnSpPr>
        <p:spPr>
          <a:xfrm flipV="1">
            <a:off x="6491081" y="2989679"/>
            <a:ext cx="0" cy="26293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8" name="TextBox 547">
            <a:extLst>
              <a:ext uri="{FF2B5EF4-FFF2-40B4-BE49-F238E27FC236}">
                <a16:creationId xmlns:a16="http://schemas.microsoft.com/office/drawing/2014/main" id="{BF6F7F99-2446-4FED-AA7C-7ED7AD61556C}"/>
              </a:ext>
            </a:extLst>
          </p:cNvPr>
          <p:cNvSpPr txBox="1"/>
          <p:nvPr/>
        </p:nvSpPr>
        <p:spPr>
          <a:xfrm>
            <a:off x="3208013" y="3210744"/>
            <a:ext cx="1554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How are humans damaging land, air and water?</a:t>
            </a:r>
          </a:p>
        </p:txBody>
      </p:sp>
      <p:sp>
        <p:nvSpPr>
          <p:cNvPr id="549" name="TextBox 548">
            <a:extLst>
              <a:ext uri="{FF2B5EF4-FFF2-40B4-BE49-F238E27FC236}">
                <a16:creationId xmlns:a16="http://schemas.microsoft.com/office/drawing/2014/main" id="{115873C1-D034-4961-BFA6-D7137E655F5D}"/>
              </a:ext>
            </a:extLst>
          </p:cNvPr>
          <p:cNvSpPr txBox="1"/>
          <p:nvPr/>
        </p:nvSpPr>
        <p:spPr>
          <a:xfrm>
            <a:off x="3079914" y="1870707"/>
            <a:ext cx="1554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latin typeface="Arial" panose="020B0604020202020204" pitchFamily="34" charset="0"/>
                <a:cs typeface="Arial" panose="020B0604020202020204" pitchFamily="34" charset="0"/>
              </a:rPr>
              <a:t>What are global sustainable development goals?</a:t>
            </a:r>
          </a:p>
        </p:txBody>
      </p:sp>
      <p:sp>
        <p:nvSpPr>
          <p:cNvPr id="550" name="TextBox 549">
            <a:extLst>
              <a:ext uri="{FF2B5EF4-FFF2-40B4-BE49-F238E27FC236}">
                <a16:creationId xmlns:a16="http://schemas.microsoft.com/office/drawing/2014/main" id="{54BEDB2A-3FFF-4619-A25A-2041C282B1B3}"/>
              </a:ext>
            </a:extLst>
          </p:cNvPr>
          <p:cNvSpPr txBox="1"/>
          <p:nvPr/>
        </p:nvSpPr>
        <p:spPr>
          <a:xfrm>
            <a:off x="1270657" y="3215872"/>
            <a:ext cx="18167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latin typeface="Arial" panose="020B0604020202020204" pitchFamily="34" charset="0"/>
                <a:cs typeface="Arial" panose="020B0604020202020204" pitchFamily="34" charset="0"/>
              </a:rPr>
              <a:t>What are the global consequences of our personal choices?</a:t>
            </a:r>
          </a:p>
        </p:txBody>
      </p:sp>
      <p:sp>
        <p:nvSpPr>
          <p:cNvPr id="551" name="TextBox 550">
            <a:extLst>
              <a:ext uri="{FF2B5EF4-FFF2-40B4-BE49-F238E27FC236}">
                <a16:creationId xmlns:a16="http://schemas.microsoft.com/office/drawing/2014/main" id="{DB0F012C-DB61-4D45-B3B0-31343C14356A}"/>
              </a:ext>
            </a:extLst>
          </p:cNvPr>
          <p:cNvSpPr txBox="1"/>
          <p:nvPr/>
        </p:nvSpPr>
        <p:spPr>
          <a:xfrm>
            <a:off x="130681" y="2674592"/>
            <a:ext cx="1159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latin typeface="Arial" panose="020B0604020202020204" pitchFamily="34" charset="0"/>
                <a:cs typeface="Arial" panose="020B0604020202020204" pitchFamily="34" charset="0"/>
              </a:rPr>
              <a:t>What positive environmental changes are happening across the world?</a:t>
            </a:r>
          </a:p>
        </p:txBody>
      </p:sp>
      <p:sp>
        <p:nvSpPr>
          <p:cNvPr id="552" name="TextBox 551">
            <a:extLst>
              <a:ext uri="{FF2B5EF4-FFF2-40B4-BE49-F238E27FC236}">
                <a16:creationId xmlns:a16="http://schemas.microsoft.com/office/drawing/2014/main" id="{22137460-F113-47A5-B87C-6BDAAB9CF969}"/>
              </a:ext>
            </a:extLst>
          </p:cNvPr>
          <p:cNvSpPr txBox="1"/>
          <p:nvPr/>
        </p:nvSpPr>
        <p:spPr>
          <a:xfrm>
            <a:off x="204613" y="1176237"/>
            <a:ext cx="2012241" cy="1277273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b="1">
                <a:latin typeface="Arial" panose="020B0604020202020204" pitchFamily="34" charset="0"/>
                <a:cs typeface="Arial" panose="020B0604020202020204" pitchFamily="34" charset="0"/>
              </a:rPr>
              <a:t>How can we help towards sustainable development goals in out own lives – at school and at home? </a:t>
            </a:r>
          </a:p>
          <a:p>
            <a:pPr algn="ctr"/>
            <a:r>
              <a:rPr lang="en-GB" sz="1100" b="1">
                <a:latin typeface="Arial" panose="020B0604020202020204" pitchFamily="34" charset="0"/>
                <a:cs typeface="Arial" panose="020B0604020202020204" pitchFamily="34" charset="0"/>
              </a:rPr>
              <a:t>How can we encourage and inspire others to do the same?</a:t>
            </a:r>
          </a:p>
        </p:txBody>
      </p: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E7A86265-08E0-4F6A-AE5C-44B05963B679}"/>
              </a:ext>
            </a:extLst>
          </p:cNvPr>
          <p:cNvCxnSpPr>
            <a:cxnSpLocks/>
          </p:cNvCxnSpPr>
          <p:nvPr/>
        </p:nvCxnSpPr>
        <p:spPr>
          <a:xfrm flipV="1">
            <a:off x="1203347" y="2754837"/>
            <a:ext cx="221294" cy="38889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1F1A79BF-439C-461E-B718-6B85FA346F4B}"/>
              </a:ext>
            </a:extLst>
          </p:cNvPr>
          <p:cNvCxnSpPr>
            <a:cxnSpLocks/>
          </p:cNvCxnSpPr>
          <p:nvPr/>
        </p:nvCxnSpPr>
        <p:spPr>
          <a:xfrm flipH="1" flipV="1">
            <a:off x="1758073" y="2950259"/>
            <a:ext cx="86940" cy="32196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58A6DCF8-1FA3-4983-8E80-14A47DE415A8}"/>
              </a:ext>
            </a:extLst>
          </p:cNvPr>
          <p:cNvCxnSpPr>
            <a:cxnSpLocks/>
          </p:cNvCxnSpPr>
          <p:nvPr/>
        </p:nvCxnSpPr>
        <p:spPr>
          <a:xfrm flipV="1">
            <a:off x="4174185" y="2921424"/>
            <a:ext cx="21993" cy="32703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483F37B4-4B3E-43F7-8D7C-AA01DEABDCB7}"/>
              </a:ext>
            </a:extLst>
          </p:cNvPr>
          <p:cNvCxnSpPr>
            <a:cxnSpLocks/>
          </p:cNvCxnSpPr>
          <p:nvPr/>
        </p:nvCxnSpPr>
        <p:spPr>
          <a:xfrm>
            <a:off x="4516402" y="2395954"/>
            <a:ext cx="130631" cy="15854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54CC8A1-8C81-6348-AB12-9EC6FA436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73" y="16483523"/>
            <a:ext cx="748301" cy="707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5DD818-7A71-C443-92AA-EBEE7BE91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983" y="13049348"/>
            <a:ext cx="495282" cy="495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4A1615-E5C1-2F42-A942-3ACD39E24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365" y="15087280"/>
            <a:ext cx="582344" cy="708256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23CB7F90-F736-164F-9232-A1DE74BF8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01" y="14070209"/>
            <a:ext cx="495282" cy="4952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5FF0F-C4B8-6044-8C1F-6A916BBE8F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0628" y="14843382"/>
            <a:ext cx="585440" cy="585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48DF4A-432F-7549-AF1D-1311FEFE81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5354" y="8350077"/>
            <a:ext cx="503670" cy="714667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CBAEA9D9-ACE7-E84D-9B98-3E2FC0494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012" y="4509758"/>
            <a:ext cx="585440" cy="5854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6E952B-CF71-AB4E-8A41-D52DE0999A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736" y="3636921"/>
            <a:ext cx="565492" cy="5654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0F1A0D-CA4B-FB41-A448-334C438A9B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555" y="2982039"/>
            <a:ext cx="306040" cy="48387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51F1BEAC-B103-7441-9CC7-672D753E15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5370" y="3581862"/>
            <a:ext cx="1066516" cy="335755"/>
          </a:xfrm>
          <a:prstGeom prst="rect">
            <a:avLst/>
          </a:prstGeom>
        </p:spPr>
      </p:pic>
      <p:pic>
        <p:nvPicPr>
          <p:cNvPr id="185" name="Picture 184" descr="A close up of a computer&#10;&#10;Description automatically generated">
            <a:extLst>
              <a:ext uri="{FF2B5EF4-FFF2-40B4-BE49-F238E27FC236}">
                <a16:creationId xmlns:a16="http://schemas.microsoft.com/office/drawing/2014/main" id="{A4B16DCE-840F-454D-B4FE-4BDD2A6215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511600" y="3526607"/>
            <a:ext cx="926247" cy="858567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6C60A1D1-C6F0-F546-B9C6-4A22189F9B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2039" y="11872373"/>
            <a:ext cx="525241" cy="5612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0756CE-8108-7C4D-96E3-FF1F9382FB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80775" y="12395578"/>
            <a:ext cx="670549" cy="3580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AC81BB-3AA2-0B48-A472-E079E1C2CC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78064" y="7987875"/>
            <a:ext cx="688076" cy="8911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DB209B-213C-EB4F-9B4D-722FCB737D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74069" y="2054744"/>
            <a:ext cx="609887" cy="378551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9CCBA1A7-094C-0242-B2D2-09435A0505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24906" y="5782684"/>
            <a:ext cx="691572" cy="381070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75BFE70F-5754-F540-A564-7FA4AACD6DF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63258" y="8830333"/>
            <a:ext cx="691572" cy="381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59F416-8239-A041-B163-72C13E478C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8685" y="15853080"/>
            <a:ext cx="939169" cy="507659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553D6BFB-D2A4-BD4E-A110-36133754E2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04667" y="2795749"/>
            <a:ext cx="763391" cy="473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EB11EE-DB1A-104B-A510-87B0A3AD3B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32648" y="5923360"/>
            <a:ext cx="403766" cy="463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D0D7E7-6B90-A040-B856-D1E9CAFB597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84037" y="9591525"/>
            <a:ext cx="327894" cy="3573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B7CF24-6357-0843-B77A-ADC273D2D55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10" y="10372793"/>
            <a:ext cx="404666" cy="4046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971380-B090-AF40-96D2-567762662B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33049" y="12626741"/>
            <a:ext cx="708072" cy="359656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2E4F9E0A-8EC7-C04D-A4CB-5C2B10D589C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59159" y="14826010"/>
            <a:ext cx="448312" cy="5148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D5913D-3D4F-6649-BA83-FCD3D745313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8346" y="14400048"/>
            <a:ext cx="505745" cy="5057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E2BE5A-2A0B-D44F-BE88-705E7C645A0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63115" y="12626172"/>
            <a:ext cx="549610" cy="652080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D2FF9A5B-E182-4746-AC3E-F4E32E341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0430" y="9805753"/>
            <a:ext cx="565492" cy="5654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2AF0F9D-C8A0-4347-BC00-3F463DC8D4C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939350" y="3989405"/>
            <a:ext cx="1008641" cy="3949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AF50C32-38C5-334A-82D2-54AD5295ACF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83067" y="6221358"/>
            <a:ext cx="513235" cy="513235"/>
          </a:xfrm>
          <a:prstGeom prst="rect">
            <a:avLst/>
          </a:prstGeom>
        </p:spPr>
      </p:pic>
      <p:pic>
        <p:nvPicPr>
          <p:cNvPr id="212" name="Picture 211" descr="A close up of a computer&#10;&#10;Description automatically generated">
            <a:extLst>
              <a:ext uri="{FF2B5EF4-FFF2-40B4-BE49-F238E27FC236}">
                <a16:creationId xmlns:a16="http://schemas.microsoft.com/office/drawing/2014/main" id="{CE10DFC0-DA2E-8C4F-B49F-B49B7343CFC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824215" y="9025746"/>
            <a:ext cx="857546" cy="794886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8A6A08C7-137C-8D47-A26E-2F8EC7CD91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4037" y="10879703"/>
            <a:ext cx="920787" cy="289877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4A275F06-C311-EF4A-8648-F77079EC03B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18976" y="14170281"/>
            <a:ext cx="615304" cy="312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2CCF01B-BBD6-B34E-ACD7-467132E47DD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64814" y="12192571"/>
            <a:ext cx="555967" cy="604453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D90BB340-A2B0-4049-A68E-F2751AF0758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61" y="5359303"/>
            <a:ext cx="404666" cy="40466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461A6D2-57DD-C840-B118-FBE11F6FF8F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376646" y="6349134"/>
            <a:ext cx="503976" cy="3941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883C660-0690-D444-B608-73B32866ADA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249903" y="7988888"/>
            <a:ext cx="597440" cy="570616"/>
          </a:xfrm>
          <a:prstGeom prst="rect">
            <a:avLst/>
          </a:prstGeom>
        </p:spPr>
      </p:pic>
      <p:sp>
        <p:nvSpPr>
          <p:cNvPr id="219" name="TextBox 218">
            <a:extLst>
              <a:ext uri="{FF2B5EF4-FFF2-40B4-BE49-F238E27FC236}">
                <a16:creationId xmlns:a16="http://schemas.microsoft.com/office/drawing/2014/main" id="{7E13080E-F48F-4D8C-95D8-BE6DD6148FE8}"/>
              </a:ext>
            </a:extLst>
          </p:cNvPr>
          <p:cNvSpPr txBox="1"/>
          <p:nvPr/>
        </p:nvSpPr>
        <p:spPr>
          <a:xfrm>
            <a:off x="6612360" y="7554280"/>
            <a:ext cx="13471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Managing risk: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Medicines</a:t>
            </a:r>
          </a:p>
          <a:p>
            <a:pPr algn="ctr"/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EFF6D8AE-1624-4E2F-B749-76F58FA59B9D}"/>
              </a:ext>
            </a:extLst>
          </p:cNvPr>
          <p:cNvCxnSpPr>
            <a:cxnSpLocks/>
          </p:cNvCxnSpPr>
          <p:nvPr/>
        </p:nvCxnSpPr>
        <p:spPr>
          <a:xfrm flipH="1" flipV="1">
            <a:off x="7396002" y="7315225"/>
            <a:ext cx="990" cy="26365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close-up of a syringe and pills&#10;&#10;Description automatically generated with low confidence">
            <a:extLst>
              <a:ext uri="{FF2B5EF4-FFF2-40B4-BE49-F238E27FC236}">
                <a16:creationId xmlns:a16="http://schemas.microsoft.com/office/drawing/2014/main" id="{C84FC1FC-6922-47BD-AB69-C341AAD5576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tretch>
            <a:fillRect/>
          </a:stretch>
        </p:blipFill>
        <p:spPr>
          <a:xfrm>
            <a:off x="7528026" y="6297070"/>
            <a:ext cx="457341" cy="435999"/>
          </a:xfrm>
          <a:prstGeom prst="rect">
            <a:avLst/>
          </a:prstGeom>
        </p:spPr>
      </p:pic>
      <p:sp>
        <p:nvSpPr>
          <p:cNvPr id="221" name="TextBox 220">
            <a:extLst>
              <a:ext uri="{FF2B5EF4-FFF2-40B4-BE49-F238E27FC236}">
                <a16:creationId xmlns:a16="http://schemas.microsoft.com/office/drawing/2014/main" id="{B86C73D0-0562-4FD1-B233-0CC4C38EA8F5}"/>
              </a:ext>
            </a:extLst>
          </p:cNvPr>
          <p:cNvSpPr txBox="1"/>
          <p:nvPr/>
        </p:nvSpPr>
        <p:spPr>
          <a:xfrm>
            <a:off x="166010" y="6595935"/>
            <a:ext cx="108846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Managing risk: </a:t>
            </a:r>
          </a:p>
          <a:p>
            <a:pPr algn="ctr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Drugs &amp; Alcohol in the media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3" name="Picture 222" descr="A close up of a computer&#10;&#10;Description automatically generated">
            <a:extLst>
              <a:ext uri="{FF2B5EF4-FFF2-40B4-BE49-F238E27FC236}">
                <a16:creationId xmlns:a16="http://schemas.microsoft.com/office/drawing/2014/main" id="{3EF76B94-B9F1-4D7D-97B7-399075BE9E9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10364" y="5917088"/>
            <a:ext cx="684990" cy="634938"/>
          </a:xfrm>
          <a:prstGeom prst="rect">
            <a:avLst/>
          </a:prstGeom>
        </p:spPr>
      </p:pic>
      <p:pic>
        <p:nvPicPr>
          <p:cNvPr id="54" name="Picture 53" descr="Logo&#10;&#10;Description automatically generated">
            <a:extLst>
              <a:ext uri="{FF2B5EF4-FFF2-40B4-BE49-F238E27FC236}">
                <a16:creationId xmlns:a16="http://schemas.microsoft.com/office/drawing/2014/main" id="{AF9347D8-3441-44EC-8932-6D0D7761168E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6974501" y="5816191"/>
            <a:ext cx="1031716" cy="290533"/>
          </a:xfrm>
          <a:prstGeom prst="rect">
            <a:avLst/>
          </a:prstGeom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00D362E4-AE21-4E74-829B-BDC1F5B3C587}"/>
              </a:ext>
            </a:extLst>
          </p:cNvPr>
          <p:cNvSpPr txBox="1"/>
          <p:nvPr/>
        </p:nvSpPr>
        <p:spPr>
          <a:xfrm>
            <a:off x="8089312" y="4989800"/>
            <a:ext cx="155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err="1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ThinkUKnow</a:t>
            </a:r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100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#Liveskills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611C607F-6C4C-4EA9-8665-ED74E18E50F8}"/>
              </a:ext>
            </a:extLst>
          </p:cNvPr>
          <p:cNvSpPr txBox="1"/>
          <p:nvPr/>
        </p:nvSpPr>
        <p:spPr>
          <a:xfrm>
            <a:off x="8430581" y="4432462"/>
            <a:ext cx="1186286" cy="441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highlight>
                  <a:srgbClr val="FF00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Rise Above: </a:t>
            </a:r>
            <a:r>
              <a:rPr lang="en-GB" sz="1100" dirty="0">
                <a:effectLst/>
                <a:highlight>
                  <a:srgbClr val="FF00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media</a:t>
            </a:r>
          </a:p>
        </p:txBody>
      </p: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D494DA03-4F05-4A69-AD31-0A03F654FD9F}"/>
              </a:ext>
            </a:extLst>
          </p:cNvPr>
          <p:cNvCxnSpPr>
            <a:cxnSpLocks/>
          </p:cNvCxnSpPr>
          <p:nvPr/>
        </p:nvCxnSpPr>
        <p:spPr>
          <a:xfrm flipH="1" flipV="1">
            <a:off x="8159233" y="4811642"/>
            <a:ext cx="248477" cy="30037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B0836EBE-100C-462C-BC02-8CC4219C074B}"/>
              </a:ext>
            </a:extLst>
          </p:cNvPr>
          <p:cNvCxnSpPr>
            <a:cxnSpLocks/>
          </p:cNvCxnSpPr>
          <p:nvPr/>
        </p:nvCxnSpPr>
        <p:spPr>
          <a:xfrm flipH="1" flipV="1">
            <a:off x="8342797" y="4432253"/>
            <a:ext cx="255998" cy="2120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70A2751E6B86478213402698A00FF4" ma:contentTypeVersion="3" ma:contentTypeDescription="Create a new document." ma:contentTypeScope="" ma:versionID="10da2adf3a4f149030890f5da884046b">
  <xsd:schema xmlns:xsd="http://www.w3.org/2001/XMLSchema" xmlns:xs="http://www.w3.org/2001/XMLSchema" xmlns:p="http://schemas.microsoft.com/office/2006/metadata/properties" xmlns:ns2="18fa4597-25e8-4dc6-a070-d25eeefa2746" targetNamespace="http://schemas.microsoft.com/office/2006/metadata/properties" ma:root="true" ma:fieldsID="01a5cf3cb896436cba06affd70495f8c" ns2:_="">
    <xsd:import namespace="18fa4597-25e8-4dc6-a070-d25eeefa27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a4597-25e8-4dc6-a070-d25eeefa27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EFD83D2-62A4-46C6-BB04-76C181DAA4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DECC93-03A7-4530-AE5D-0CE4910030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fa4597-25e8-4dc6-a070-d25eeefa27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B13BE1-B9EE-4E2B-8256-E4F0EC394B2A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18fa4597-25e8-4dc6-a070-d25eeefa2746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22974</TotalTime>
  <Words>1022</Words>
  <Application>Microsoft Office PowerPoint</Application>
  <PresentationFormat>Custom</PresentationFormat>
  <Paragraphs>124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Hayley Lockett</cp:lastModifiedBy>
  <cp:revision>255</cp:revision>
  <cp:lastPrinted>2020-08-24T16:19:36Z</cp:lastPrinted>
  <dcterms:created xsi:type="dcterms:W3CDTF">2018-02-08T08:28:53Z</dcterms:created>
  <dcterms:modified xsi:type="dcterms:W3CDTF">2025-09-04T09:49:18Z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0x0101001A70A2751E6B86478213402698A00FF4</vt:lpwstr>
  </property>
</Properties>
</file>